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46"/>
  </p:notesMasterIdLst>
  <p:sldIdLst>
    <p:sldId id="297" r:id="rId2"/>
    <p:sldId id="310" r:id="rId3"/>
    <p:sldId id="335" r:id="rId4"/>
    <p:sldId id="385" r:id="rId5"/>
    <p:sldId id="386" r:id="rId6"/>
    <p:sldId id="391" r:id="rId7"/>
    <p:sldId id="396" r:id="rId8"/>
    <p:sldId id="383" r:id="rId9"/>
    <p:sldId id="387" r:id="rId10"/>
    <p:sldId id="390" r:id="rId11"/>
    <p:sldId id="377" r:id="rId12"/>
    <p:sldId id="378" r:id="rId13"/>
    <p:sldId id="379" r:id="rId14"/>
    <p:sldId id="381" r:id="rId15"/>
    <p:sldId id="394" r:id="rId16"/>
    <p:sldId id="382" r:id="rId17"/>
    <p:sldId id="345" r:id="rId18"/>
    <p:sldId id="346" r:id="rId19"/>
    <p:sldId id="393" r:id="rId20"/>
    <p:sldId id="388" r:id="rId21"/>
    <p:sldId id="389" r:id="rId22"/>
    <p:sldId id="395" r:id="rId23"/>
    <p:sldId id="349" r:id="rId24"/>
    <p:sldId id="350" r:id="rId25"/>
    <p:sldId id="397" r:id="rId26"/>
    <p:sldId id="351" r:id="rId27"/>
    <p:sldId id="354" r:id="rId28"/>
    <p:sldId id="355" r:id="rId29"/>
    <p:sldId id="356" r:id="rId30"/>
    <p:sldId id="398" r:id="rId31"/>
    <p:sldId id="359" r:id="rId32"/>
    <p:sldId id="357" r:id="rId33"/>
    <p:sldId id="358" r:id="rId34"/>
    <p:sldId id="361" r:id="rId35"/>
    <p:sldId id="399" r:id="rId36"/>
    <p:sldId id="363" r:id="rId37"/>
    <p:sldId id="370" r:id="rId38"/>
    <p:sldId id="400" r:id="rId39"/>
    <p:sldId id="371" r:id="rId40"/>
    <p:sldId id="372" r:id="rId41"/>
    <p:sldId id="373" r:id="rId42"/>
    <p:sldId id="321" r:id="rId43"/>
    <p:sldId id="325" r:id="rId44"/>
    <p:sldId id="304" r:id="rId45"/>
  </p:sldIdLst>
  <p:sldSz cx="12192000" cy="6858000"/>
  <p:notesSz cx="6735763" cy="9866313"/>
  <p:embeddedFontLst>
    <p:embeddedFont>
      <p:font typeface="Meiryo UI" panose="020B0604030504040204" pitchFamily="50" charset="-128"/>
      <p:regular r:id="rId47"/>
      <p:bold r:id="rId48"/>
      <p:italic r:id="rId49"/>
      <p:boldItalic r:id="rId50"/>
    </p:embeddedFont>
    <p:embeddedFont>
      <p:font typeface="Roboto" panose="02000000000000000000" pitchFamily="2" charset="0"/>
      <p:regular r:id="rId51"/>
      <p:bold r:id="rId52"/>
      <p:italic r:id="rId53"/>
      <p:boldItalic r:id="rId54"/>
    </p:embeddedFont>
    <p:embeddedFont>
      <p:font typeface="メイリオ" panose="020B0604030504040204" pitchFamily="50" charset="-128"/>
      <p:regular r:id="rId55"/>
      <p:bold r:id="rId56"/>
      <p:italic r:id="rId57"/>
      <p:boldItalic r:id="rId58"/>
    </p:embeddedFont>
    <p:embeddedFont>
      <p:font typeface="メイリオ" panose="020B0604030504040204" pitchFamily="50" charset="-128"/>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jLuBH3cdrttKC/1d9WrzbHC2J+K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C4CA68-08FF-92EC-D189-ED59C83E800C}" name="堀切 有美" initials="堀有" userId="S::horikiri-a@pca.co.jp::8f902cd3-8a0c-4cd9-b368-15f6a3df2215" providerId="AD"/>
  <p188:author id="{4CEEE37C-98AC-0380-99C5-B93A66BDFAAA}" name="酒井 裕美" initials="裕酒" userId="S::y-sakai@pca.co.jp::422d293b-ed6f-4cd0-9ecf-1a887f107dc4" providerId="AD"/>
  <p188:author id="{E29E64D0-DE3D-8369-220B-28050798C9E3}" name="sato_n" initials="s" userId="S::sato_n@works-hi.co.jp::a8be7f8e-2666-444c-819b-3ba25264d71e" providerId="AD"/>
  <p188:author id="{461103DB-01CE-2B96-2587-140A7FEC281D}" name="田邨 公伸" initials="田公" userId="S::ytamura@pca.co.jp::22894d8a-ee0f-4717-beae-7ee459167c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F"/>
    <a:srgbClr val="85B621"/>
    <a:srgbClr val="FFFFFF"/>
    <a:srgbClr val="F2F6FC"/>
    <a:srgbClr val="F4F6F8"/>
    <a:srgbClr val="F0F7FF"/>
    <a:srgbClr val="000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8B24C5-58D8-4181-90D4-EBCB4A90B30C}" v="49" dt="2025-09-09T02:17:04.112"/>
    <p1510:client id="{B0CA176A-A11B-16E7-0DE5-5F3E6070183F}" v="9" dt="2025-09-09T05:55:51.765"/>
    <p1510:client id="{E46F3317-7962-4E1D-471E-848E3B88A71B}" v="2" dt="2025-09-09T04:31:53.33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42" autoAdjust="0"/>
  </p:normalViewPr>
  <p:slideViewPr>
    <p:cSldViewPr snapToGrid="0">
      <p:cViewPr varScale="1">
        <p:scale>
          <a:sx n="102" d="100"/>
          <a:sy n="102" d="100"/>
        </p:scale>
        <p:origin x="10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84"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79" Type="http://customschemas.google.com/relationships/presentationmetadata" Target="metadata"/><Relationship Id="rId5" Type="http://schemas.openxmlformats.org/officeDocument/2006/relationships/slide" Target="slides/slide4.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80" Type="http://schemas.openxmlformats.org/officeDocument/2006/relationships/presProps" Target="presProps.xml"/><Relationship Id="rId85"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18830" cy="493316"/>
          </a:xfrm>
          <a:prstGeom prst="rect">
            <a:avLst/>
          </a:prstGeom>
          <a:noFill/>
          <a:ln>
            <a:noFill/>
          </a:ln>
        </p:spPr>
        <p:txBody>
          <a:bodyPr spcFirstLastPara="1" wrap="square" lIns="90900" tIns="45450" rIns="90900" bIns="454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5" y="0"/>
            <a:ext cx="2918830" cy="493316"/>
          </a:xfrm>
          <a:prstGeom prst="rect">
            <a:avLst/>
          </a:prstGeom>
          <a:noFill/>
          <a:ln>
            <a:noFill/>
          </a:ln>
        </p:spPr>
        <p:txBody>
          <a:bodyPr spcFirstLastPara="1" wrap="square" lIns="90900" tIns="45450" rIns="90900" bIns="454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686499"/>
            <a:ext cx="5388610" cy="4439841"/>
          </a:xfrm>
          <a:prstGeom prst="rect">
            <a:avLst/>
          </a:prstGeom>
          <a:noFill/>
          <a:ln>
            <a:noFill/>
          </a:ln>
        </p:spPr>
        <p:txBody>
          <a:bodyPr spcFirstLastPara="1" wrap="square" lIns="90900" tIns="45450" rIns="90900" bIns="454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1285"/>
            <a:ext cx="2918830" cy="493316"/>
          </a:xfrm>
          <a:prstGeom prst="rect">
            <a:avLst/>
          </a:prstGeom>
          <a:noFill/>
          <a:ln>
            <a:noFill/>
          </a:ln>
        </p:spPr>
        <p:txBody>
          <a:bodyPr spcFirstLastPara="1" wrap="square" lIns="90900" tIns="45450" rIns="90900" bIns="454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5" y="9371285"/>
            <a:ext cx="2918830" cy="493316"/>
          </a:xfrm>
          <a:prstGeom prst="rect">
            <a:avLst/>
          </a:prstGeom>
          <a:noFill/>
          <a:ln>
            <a:noFill/>
          </a:ln>
        </p:spPr>
        <p:txBody>
          <a:bodyPr spcFirstLastPara="1" wrap="square" lIns="90900" tIns="45450" rIns="90900" bIns="454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59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480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
        <p:cNvGrpSpPr/>
        <p:nvPr/>
      </p:nvGrpSpPr>
      <p:grpSpPr>
        <a:xfrm>
          <a:off x="0" y="0"/>
          <a:ext cx="0" cy="0"/>
          <a:chOff x="0" y="0"/>
          <a:chExt cx="0" cy="0"/>
        </a:xfrm>
      </p:grpSpPr>
      <p:sp>
        <p:nvSpPr>
          <p:cNvPr id="18" name="Google Shape;18;p61"/>
          <p:cNvSpPr txBox="1">
            <a:spLocks noGrp="1"/>
          </p:cNvSpPr>
          <p:nvPr>
            <p:ph type="title"/>
          </p:nvPr>
        </p:nvSpPr>
        <p:spPr>
          <a:xfrm>
            <a:off x="609600" y="37250"/>
            <a:ext cx="10972800" cy="63408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1"/>
          <p:cNvSpPr txBox="1">
            <a:spLocks noGrp="1"/>
          </p:cNvSpPr>
          <p:nvPr>
            <p:ph type="body" idx="1"/>
          </p:nvPr>
        </p:nvSpPr>
        <p:spPr>
          <a:xfrm>
            <a:off x="609600" y="980729"/>
            <a:ext cx="10972800" cy="514543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6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1"/>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51"/>
        <p:cNvGrpSpPr/>
        <p:nvPr/>
      </p:nvGrpSpPr>
      <p:grpSpPr>
        <a:xfrm>
          <a:off x="0" y="0"/>
          <a:ext cx="0" cy="0"/>
          <a:chOff x="0" y="0"/>
          <a:chExt cx="0" cy="0"/>
        </a:xfrm>
      </p:grpSpPr>
      <p:sp>
        <p:nvSpPr>
          <p:cNvPr id="52" name="Google Shape;52;p65"/>
          <p:cNvSpPr txBox="1">
            <a:spLocks noGrp="1"/>
          </p:cNvSpPr>
          <p:nvPr>
            <p:ph type="title"/>
          </p:nvPr>
        </p:nvSpPr>
        <p:spPr>
          <a:xfrm>
            <a:off x="609600" y="37250"/>
            <a:ext cx="10972800" cy="63408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2800"/>
              <a:buFont typeface="Meiry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6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65"/>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6" name="Google Shape;56;p65"/>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7" name="Google Shape;57;p6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5"/>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60"/>
        <p:cNvGrpSpPr/>
        <p:nvPr/>
      </p:nvGrpSpPr>
      <p:grpSpPr>
        <a:xfrm>
          <a:off x="0" y="0"/>
          <a:ext cx="0" cy="0"/>
          <a:chOff x="0" y="0"/>
          <a:chExt cx="0" cy="0"/>
        </a:xfrm>
      </p:grpSpPr>
      <p:sp>
        <p:nvSpPr>
          <p:cNvPr id="61" name="Google Shape;61;p67"/>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Meiryo"/>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7"/>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67"/>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6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7"/>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7"/>
        <p:cNvGrpSpPr/>
        <p:nvPr/>
      </p:nvGrpSpPr>
      <p:grpSpPr>
        <a:xfrm>
          <a:off x="0" y="0"/>
          <a:ext cx="0" cy="0"/>
          <a:chOff x="0" y="0"/>
          <a:chExt cx="0" cy="0"/>
        </a:xfrm>
      </p:grpSpPr>
      <p:sp>
        <p:nvSpPr>
          <p:cNvPr id="68" name="Google Shape;68;p68"/>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Meiryo"/>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8"/>
          <p:cNvSpPr>
            <a:spLocks noGrp="1"/>
          </p:cNvSpPr>
          <p:nvPr>
            <p:ph type="pic" idx="2"/>
          </p:nvPr>
        </p:nvSpPr>
        <p:spPr>
          <a:xfrm>
            <a:off x="2389717" y="612775"/>
            <a:ext cx="7315200" cy="4114800"/>
          </a:xfrm>
          <a:prstGeom prst="rect">
            <a:avLst/>
          </a:prstGeom>
          <a:noFill/>
          <a:ln>
            <a:noFill/>
          </a:ln>
        </p:spPr>
      </p:sp>
      <p:sp>
        <p:nvSpPr>
          <p:cNvPr id="70" name="Google Shape;70;p68"/>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6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8"/>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74"/>
        <p:cNvGrpSpPr/>
        <p:nvPr/>
      </p:nvGrpSpPr>
      <p:grpSpPr>
        <a:xfrm>
          <a:off x="0" y="0"/>
          <a:ext cx="0" cy="0"/>
          <a:chOff x="0" y="0"/>
          <a:chExt cx="0" cy="0"/>
        </a:xfrm>
      </p:grpSpPr>
      <p:sp>
        <p:nvSpPr>
          <p:cNvPr id="75" name="Google Shape;75;p69"/>
          <p:cNvSpPr txBox="1">
            <a:spLocks noGrp="1"/>
          </p:cNvSpPr>
          <p:nvPr>
            <p:ph type="title"/>
          </p:nvPr>
        </p:nvSpPr>
        <p:spPr>
          <a:xfrm>
            <a:off x="609600" y="37250"/>
            <a:ext cx="10972800" cy="63408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9"/>
          <p:cNvSpPr txBox="1">
            <a:spLocks noGrp="1"/>
          </p:cNvSpPr>
          <p:nvPr>
            <p:ph type="body" idx="1"/>
          </p:nvPr>
        </p:nvSpPr>
        <p:spPr>
          <a:xfrm rot="5400000">
            <a:off x="3523283" y="-1932955"/>
            <a:ext cx="5145435"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6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9"/>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80"/>
        <p:cNvGrpSpPr/>
        <p:nvPr/>
      </p:nvGrpSpPr>
      <p:grpSpPr>
        <a:xfrm>
          <a:off x="0" y="0"/>
          <a:ext cx="0" cy="0"/>
          <a:chOff x="0" y="0"/>
          <a:chExt cx="0" cy="0"/>
        </a:xfrm>
      </p:grpSpPr>
      <p:sp>
        <p:nvSpPr>
          <p:cNvPr id="81" name="Google Shape;81;p70"/>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0"/>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7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70"/>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0_説明スライド_メインメッセージ無">
  <p:cSld name="30_説明スライド_メインメッセージ無">
    <p:spTree>
      <p:nvGrpSpPr>
        <p:cNvPr id="1" name="Shape 86"/>
        <p:cNvGrpSpPr/>
        <p:nvPr/>
      </p:nvGrpSpPr>
      <p:grpSpPr>
        <a:xfrm>
          <a:off x="0" y="0"/>
          <a:ext cx="0" cy="0"/>
          <a:chOff x="0" y="0"/>
          <a:chExt cx="0" cy="0"/>
        </a:xfrm>
      </p:grpSpPr>
      <p:sp>
        <p:nvSpPr>
          <p:cNvPr id="87" name="Google Shape;87;g25ee6ca055f_0_512"/>
          <p:cNvSpPr txBox="1">
            <a:spLocks noGrp="1"/>
          </p:cNvSpPr>
          <p:nvPr>
            <p:ph type="title"/>
          </p:nvPr>
        </p:nvSpPr>
        <p:spPr>
          <a:xfrm>
            <a:off x="627331" y="440492"/>
            <a:ext cx="8017600" cy="327600"/>
          </a:xfrm>
          <a:prstGeom prst="rect">
            <a:avLst/>
          </a:prstGeom>
          <a:noFill/>
          <a:ln>
            <a:noFill/>
          </a:ln>
        </p:spPr>
        <p:txBody>
          <a:bodyPr spcFirstLastPara="1" wrap="square" lIns="91425" tIns="45700" rIns="91425" bIns="0" anchor="b" anchorCtr="0">
            <a:normAutofit/>
          </a:bodyPr>
          <a:lstStyle>
            <a:lvl1pPr lvl="0" algn="l" rtl="0">
              <a:spcBef>
                <a:spcPts val="0"/>
              </a:spcBef>
              <a:spcAft>
                <a:spcPts val="0"/>
              </a:spcAft>
              <a:buSzPts val="2800"/>
              <a:buNone/>
              <a:defRPr sz="2177" b="1">
                <a:solidFill>
                  <a:srgbClr val="004F94"/>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88" name="Google Shape;88;g25ee6ca055f_0_512"/>
          <p:cNvCxnSpPr/>
          <p:nvPr/>
        </p:nvCxnSpPr>
        <p:spPr>
          <a:xfrm>
            <a:off x="627331" y="948158"/>
            <a:ext cx="8943200" cy="0"/>
          </a:xfrm>
          <a:prstGeom prst="straightConnector1">
            <a:avLst/>
          </a:prstGeom>
          <a:noFill/>
          <a:ln w="19050" cap="flat" cmpd="sng">
            <a:solidFill>
              <a:srgbClr val="004F94"/>
            </a:solidFill>
            <a:prstDash val="solid"/>
            <a:round/>
            <a:headEnd type="none" w="sm" len="sm"/>
            <a:tailEnd type="none" w="sm" len="sm"/>
          </a:ln>
        </p:spPr>
      </p:cxnSp>
      <p:sp>
        <p:nvSpPr>
          <p:cNvPr id="89" name="Google Shape;89;g25ee6ca055f_0_512"/>
          <p:cNvSpPr txBox="1">
            <a:spLocks noGrp="1"/>
          </p:cNvSpPr>
          <p:nvPr>
            <p:ph type="sldNum" idx="12"/>
          </p:nvPr>
        </p:nvSpPr>
        <p:spPr>
          <a:xfrm>
            <a:off x="9370647" y="6634460"/>
            <a:ext cx="2540000" cy="2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sz="1185" b="0" i="0" u="none" strike="noStrike" cap="none">
                <a:solidFill>
                  <a:schemeClr val="dk2"/>
                </a:solidFill>
                <a:latin typeface="Roboto"/>
                <a:ea typeface="Roboto"/>
                <a:cs typeface="Roboto"/>
                <a:sym typeface="Roboto"/>
              </a:defRPr>
            </a:lvl1pPr>
            <a:lvl2pPr marL="0" lvl="1" indent="0" algn="r" rtl="0">
              <a:spcBef>
                <a:spcPts val="0"/>
              </a:spcBef>
              <a:spcAft>
                <a:spcPts val="0"/>
              </a:spcAft>
              <a:buNone/>
              <a:defRPr sz="1185" b="0" i="0" u="none" strike="noStrike" cap="none">
                <a:solidFill>
                  <a:schemeClr val="dk2"/>
                </a:solidFill>
                <a:latin typeface="Roboto"/>
                <a:ea typeface="Roboto"/>
                <a:cs typeface="Roboto"/>
                <a:sym typeface="Roboto"/>
              </a:defRPr>
            </a:lvl2pPr>
            <a:lvl3pPr marL="0" lvl="2" indent="0" algn="r" rtl="0">
              <a:spcBef>
                <a:spcPts val="0"/>
              </a:spcBef>
              <a:spcAft>
                <a:spcPts val="0"/>
              </a:spcAft>
              <a:buNone/>
              <a:defRPr sz="1185" b="0" i="0" u="none" strike="noStrike" cap="none">
                <a:solidFill>
                  <a:schemeClr val="dk2"/>
                </a:solidFill>
                <a:latin typeface="Roboto"/>
                <a:ea typeface="Roboto"/>
                <a:cs typeface="Roboto"/>
                <a:sym typeface="Roboto"/>
              </a:defRPr>
            </a:lvl3pPr>
            <a:lvl4pPr marL="0" lvl="3" indent="0" algn="r" rtl="0">
              <a:spcBef>
                <a:spcPts val="0"/>
              </a:spcBef>
              <a:spcAft>
                <a:spcPts val="0"/>
              </a:spcAft>
              <a:buNone/>
              <a:defRPr sz="1185" b="0" i="0" u="none" strike="noStrike" cap="none">
                <a:solidFill>
                  <a:schemeClr val="dk2"/>
                </a:solidFill>
                <a:latin typeface="Roboto"/>
                <a:ea typeface="Roboto"/>
                <a:cs typeface="Roboto"/>
                <a:sym typeface="Roboto"/>
              </a:defRPr>
            </a:lvl4pPr>
            <a:lvl5pPr marL="0" lvl="4" indent="0" algn="r" rtl="0">
              <a:spcBef>
                <a:spcPts val="0"/>
              </a:spcBef>
              <a:spcAft>
                <a:spcPts val="0"/>
              </a:spcAft>
              <a:buNone/>
              <a:defRPr sz="1185" b="0" i="0" u="none" strike="noStrike" cap="none">
                <a:solidFill>
                  <a:schemeClr val="dk2"/>
                </a:solidFill>
                <a:latin typeface="Roboto"/>
                <a:ea typeface="Roboto"/>
                <a:cs typeface="Roboto"/>
                <a:sym typeface="Roboto"/>
              </a:defRPr>
            </a:lvl5pPr>
            <a:lvl6pPr marL="0" lvl="5" indent="0" algn="r" rtl="0">
              <a:spcBef>
                <a:spcPts val="0"/>
              </a:spcBef>
              <a:spcAft>
                <a:spcPts val="0"/>
              </a:spcAft>
              <a:buNone/>
              <a:defRPr sz="1185" b="0" i="0" u="none" strike="noStrike" cap="none">
                <a:solidFill>
                  <a:schemeClr val="dk2"/>
                </a:solidFill>
                <a:latin typeface="Roboto"/>
                <a:ea typeface="Roboto"/>
                <a:cs typeface="Roboto"/>
                <a:sym typeface="Roboto"/>
              </a:defRPr>
            </a:lvl6pPr>
            <a:lvl7pPr marL="0" lvl="6" indent="0" algn="r" rtl="0">
              <a:spcBef>
                <a:spcPts val="0"/>
              </a:spcBef>
              <a:spcAft>
                <a:spcPts val="0"/>
              </a:spcAft>
              <a:buNone/>
              <a:defRPr sz="1185" b="0" i="0" u="none" strike="noStrike" cap="none">
                <a:solidFill>
                  <a:schemeClr val="dk2"/>
                </a:solidFill>
                <a:latin typeface="Roboto"/>
                <a:ea typeface="Roboto"/>
                <a:cs typeface="Roboto"/>
                <a:sym typeface="Roboto"/>
              </a:defRPr>
            </a:lvl7pPr>
            <a:lvl8pPr marL="0" lvl="7" indent="0" algn="r" rtl="0">
              <a:spcBef>
                <a:spcPts val="0"/>
              </a:spcBef>
              <a:spcAft>
                <a:spcPts val="0"/>
              </a:spcAft>
              <a:buNone/>
              <a:defRPr sz="1185" b="0" i="0" u="none" strike="noStrike" cap="none">
                <a:solidFill>
                  <a:schemeClr val="dk2"/>
                </a:solidFill>
                <a:latin typeface="Roboto"/>
                <a:ea typeface="Roboto"/>
                <a:cs typeface="Roboto"/>
                <a:sym typeface="Roboto"/>
              </a:defRPr>
            </a:lvl8pPr>
            <a:lvl9pPr marL="0" lvl="8" indent="0" algn="r" rtl="0">
              <a:spcBef>
                <a:spcPts val="0"/>
              </a:spcBef>
              <a:spcAft>
                <a:spcPts val="0"/>
              </a:spcAft>
              <a:buNone/>
              <a:defRPr sz="1185" b="0" i="0" u="none" strike="noStrike" cap="none">
                <a:solidFill>
                  <a:schemeClr val="dk2"/>
                </a:solidFill>
                <a:latin typeface="Roboto"/>
                <a:ea typeface="Roboto"/>
                <a:cs typeface="Roboto"/>
                <a:sym typeface="Roboto"/>
              </a:defRPr>
            </a:lvl9pPr>
          </a:lstStyle>
          <a:p>
            <a:fld id="{00000000-1234-1234-1234-123412341234}" type="slidenum">
              <a:rPr lang="en-US" altLang="ja-JP" smtClean="0"/>
              <a:pPr/>
              <a:t>‹#›</a:t>
            </a:fld>
            <a:endParaRPr lang="ja-JP" altLang="en-US"/>
          </a:p>
        </p:txBody>
      </p:sp>
      <p:sp>
        <p:nvSpPr>
          <p:cNvPr id="90" name="Google Shape;90;g25ee6ca055f_0_512"/>
          <p:cNvSpPr txBox="1">
            <a:spLocks noGrp="1"/>
          </p:cNvSpPr>
          <p:nvPr>
            <p:ph type="body" idx="1"/>
          </p:nvPr>
        </p:nvSpPr>
        <p:spPr>
          <a:xfrm>
            <a:off x="627336" y="1219494"/>
            <a:ext cx="10892000" cy="177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435"/>
              </a:spcBef>
              <a:spcAft>
                <a:spcPts val="0"/>
              </a:spcAft>
              <a:buSzPts val="2400"/>
              <a:buNone/>
              <a:defRPr sz="2177">
                <a:solidFill>
                  <a:schemeClr val="dk1"/>
                </a:solidFill>
              </a:defRPr>
            </a:lvl1pPr>
            <a:lvl2pPr marL="914400" lvl="1" indent="-332295" algn="l" rtl="0">
              <a:spcBef>
                <a:spcPts val="327"/>
              </a:spcBef>
              <a:spcAft>
                <a:spcPts val="0"/>
              </a:spcAft>
              <a:buClr>
                <a:schemeClr val="dk1"/>
              </a:buClr>
              <a:buSzPts val="1633"/>
              <a:buChar char="–"/>
              <a:defRPr sz="1633">
                <a:solidFill>
                  <a:schemeClr val="dk1"/>
                </a:solidFill>
              </a:defRPr>
            </a:lvl2pPr>
            <a:lvl3pPr marL="1371600" lvl="2" indent="-332295" algn="l" rtl="0">
              <a:spcBef>
                <a:spcPts val="327"/>
              </a:spcBef>
              <a:spcAft>
                <a:spcPts val="0"/>
              </a:spcAft>
              <a:buClr>
                <a:schemeClr val="dk1"/>
              </a:buClr>
              <a:buSzPts val="1633"/>
              <a:buChar char="•"/>
              <a:defRPr sz="1633">
                <a:solidFill>
                  <a:schemeClr val="dk1"/>
                </a:solidFill>
              </a:defRPr>
            </a:lvl3pPr>
            <a:lvl4pPr marL="1828800" lvl="3" indent="-332295" algn="l" rtl="0">
              <a:spcBef>
                <a:spcPts val="327"/>
              </a:spcBef>
              <a:spcAft>
                <a:spcPts val="0"/>
              </a:spcAft>
              <a:buClr>
                <a:schemeClr val="dk1"/>
              </a:buClr>
              <a:buSzPts val="1633"/>
              <a:buChar char="–"/>
              <a:defRPr sz="1633">
                <a:solidFill>
                  <a:schemeClr val="dk1"/>
                </a:solidFill>
              </a:defRPr>
            </a:lvl4pPr>
            <a:lvl5pPr marL="2286000" lvl="4" indent="-332295" algn="l" rtl="0">
              <a:spcBef>
                <a:spcPts val="327"/>
              </a:spcBef>
              <a:spcAft>
                <a:spcPts val="0"/>
              </a:spcAft>
              <a:buClr>
                <a:schemeClr val="dk1"/>
              </a:buClr>
              <a:buSzPts val="1633"/>
              <a:buChar char="»"/>
              <a:defRPr sz="1633">
                <a:solidFill>
                  <a:schemeClr val="dk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91" name="Google Shape;91;g25ee6ca055f_0_512" descr="ロゴ が含まれている画像&#10;&#10;自動的に生成された説明"/>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543174" y="345715"/>
            <a:ext cx="2539749" cy="58589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A407D-29CC-45AB-991F-2752D24EEDD5}" type="datetime1">
              <a:rPr kumimoji="1" lang="ja-JP" altLang="en-US" smtClean="0"/>
              <a:t>2026/4/2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E01AFB-559C-49C2-AF83-836728682562}" type="slidenum">
              <a:rPr kumimoji="1" lang="ja-JP" altLang="en-US" smtClean="0"/>
              <a:t>‹#›</a:t>
            </a:fld>
            <a:endParaRPr kumimoji="1" lang="ja-JP" altLang="en-US"/>
          </a:p>
        </p:txBody>
      </p:sp>
    </p:spTree>
    <p:extLst>
      <p:ext uri="{BB962C8B-B14F-4D97-AF65-F5344CB8AC3E}">
        <p14:creationId xmlns:p14="http://schemas.microsoft.com/office/powerpoint/2010/main" val="289483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8200" y="494281"/>
            <a:ext cx="10515600" cy="973681"/>
          </a:xfrm>
        </p:spPr>
        <p:txBody>
          <a:bodyPr>
            <a:normAutofit/>
          </a:bodyPr>
          <a:lstStyle>
            <a:lvl1pPr>
              <a:defRPr sz="4000">
                <a:latin typeface="Arial" panose="020B0604020202020204" pitchFamily="34" charset="0"/>
                <a:cs typeface="Arial" panose="020B0604020202020204" pitchFamily="34" charset="0"/>
              </a:defRPr>
            </a:lvl1pPr>
          </a:lstStyle>
          <a:p>
            <a:r>
              <a:rPr lang="ja-JP" altLang="en-US"/>
              <a:t>マスター タイトルの書式設定</a:t>
            </a:r>
            <a:endParaRPr lang="en-US"/>
          </a:p>
        </p:txBody>
      </p:sp>
      <p:sp>
        <p:nvSpPr>
          <p:cNvPr id="4" name="Date Placeholder 3"/>
          <p:cNvSpPr>
            <a:spLocks noGrp="1"/>
          </p:cNvSpPr>
          <p:nvPr>
            <p:ph type="dt" sz="half" idx="10"/>
          </p:nvPr>
        </p:nvSpPr>
        <p:spPr/>
        <p:txBody>
          <a:bodyPr/>
          <a:lstStyle/>
          <a:p>
            <a:fld id="{C7E352CD-32CA-4C0E-914B-6EE44C4CAFCC}" type="datetime1">
              <a:rPr kumimoji="1" lang="ja-JP" altLang="en-US" smtClean="0"/>
              <a:t>2026/4/2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E01AFB-559C-49C2-AF83-836728682562}" type="slidenum">
              <a:rPr kumimoji="1" lang="ja-JP" altLang="en-US" smtClean="0"/>
              <a:t>‹#›</a:t>
            </a:fld>
            <a:endParaRPr kumimoji="1" lang="ja-JP" altLang="en-US"/>
          </a:p>
        </p:txBody>
      </p:sp>
    </p:spTree>
    <p:extLst>
      <p:ext uri="{BB962C8B-B14F-4D97-AF65-F5344CB8AC3E}">
        <p14:creationId xmlns:p14="http://schemas.microsoft.com/office/powerpoint/2010/main" val="189713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図 1" descr="図形&#10;&#10;自動的に生成された説明">
            <a:extLst>
              <a:ext uri="{FF2B5EF4-FFF2-40B4-BE49-F238E27FC236}">
                <a16:creationId xmlns:a16="http://schemas.microsoft.com/office/drawing/2014/main" id="{5AC5EAC6-1D80-9229-40EE-51B44260B9E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269" y="9407"/>
            <a:ext cx="12192000" cy="6848593"/>
          </a:xfrm>
          <a:prstGeom prst="rect">
            <a:avLst/>
          </a:prstGeom>
        </p:spPr>
      </p:pic>
      <p:sp>
        <p:nvSpPr>
          <p:cNvPr id="10" name="Google Shape;10;p59"/>
          <p:cNvSpPr txBox="1">
            <a:spLocks noGrp="1"/>
          </p:cNvSpPr>
          <p:nvPr>
            <p:ph type="title"/>
          </p:nvPr>
        </p:nvSpPr>
        <p:spPr>
          <a:xfrm>
            <a:off x="609600" y="433501"/>
            <a:ext cx="10972800" cy="634082"/>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2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609600" y="980729"/>
            <a:ext cx="10972800" cy="514543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eiryo"/>
                <a:ea typeface="Meiryo"/>
                <a:cs typeface="Meiryo"/>
                <a:sym typeface="Meiryo"/>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eiryo"/>
                <a:ea typeface="Meiryo"/>
                <a:cs typeface="Meiryo"/>
                <a:sym typeface="Meiryo"/>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Meiryo"/>
                <a:ea typeface="Meiryo"/>
                <a:cs typeface="Meiryo"/>
                <a:sym typeface="Meiryo"/>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Meiryo"/>
                <a:ea typeface="Meiryo"/>
                <a:cs typeface="Meiryo"/>
                <a:sym typeface="Meiry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0.png"/><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8.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2.png"/><Relationship Id="rId1" Type="http://schemas.openxmlformats.org/officeDocument/2006/relationships/slideLayout" Target="../slideLayouts/slideLayout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hyperlink" Target="https://pca.jp/hub/labor.html"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pca.jp/area_support/manual/labor/staff/staff1.html"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faq.pca.jp/"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D920894A-F1A3-40A3-A034-8234C01A318A}"/>
              </a:ext>
            </a:extLst>
          </p:cNvPr>
          <p:cNvSpPr txBox="1">
            <a:spLocks/>
          </p:cNvSpPr>
          <p:nvPr/>
        </p:nvSpPr>
        <p:spPr>
          <a:xfrm>
            <a:off x="771554" y="2152543"/>
            <a:ext cx="9967981" cy="140208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20000"/>
              </a:lnSpc>
            </a:pPr>
            <a:endParaRPr kumimoji="1" lang="en-US" altLang="ja-JP" sz="4000" dirty="0">
              <a:solidFill>
                <a:srgbClr val="5F5F5F"/>
              </a:solidFill>
              <a:latin typeface="Meiryo UI" panose="020B0604030504040204" pitchFamily="50" charset="-128"/>
              <a:ea typeface="Meiryo UI" panose="020B0604030504040204" pitchFamily="50" charset="-128"/>
            </a:endParaRPr>
          </a:p>
          <a:p>
            <a:pPr>
              <a:lnSpc>
                <a:spcPct val="120000"/>
              </a:lnSpc>
            </a:pPr>
            <a:r>
              <a:rPr kumimoji="1" lang="en-US" altLang="ja-JP" sz="4000" dirty="0">
                <a:solidFill>
                  <a:srgbClr val="5F5F5F"/>
                </a:solidFill>
                <a:latin typeface="Meiryo UI" panose="020B0604030504040204" pitchFamily="50" charset="-128"/>
                <a:ea typeface="Meiryo UI" panose="020B0604030504040204" pitchFamily="50" charset="-128"/>
              </a:rPr>
              <a:t>『PCA Hub </a:t>
            </a:r>
            <a:r>
              <a:rPr kumimoji="1" lang="ja-JP" altLang="en-US" sz="4000" dirty="0">
                <a:solidFill>
                  <a:srgbClr val="5F5F5F"/>
                </a:solidFill>
                <a:latin typeface="Meiryo UI" panose="020B0604030504040204" pitchFamily="50" charset="-128"/>
                <a:ea typeface="Meiryo UI" panose="020B0604030504040204" pitchFamily="50" charset="-128"/>
              </a:rPr>
              <a:t>労務管理</a:t>
            </a:r>
            <a:r>
              <a:rPr kumimoji="1" lang="en-US" altLang="ja-JP" sz="4000" dirty="0">
                <a:solidFill>
                  <a:srgbClr val="5F5F5F"/>
                </a:solidFill>
                <a:latin typeface="Meiryo UI" panose="020B0604030504040204" pitchFamily="50" charset="-128"/>
                <a:ea typeface="Meiryo UI" panose="020B0604030504040204" pitchFamily="50" charset="-128"/>
              </a:rPr>
              <a:t>』</a:t>
            </a:r>
            <a:r>
              <a:rPr kumimoji="1" lang="ja-JP" altLang="en-US" sz="4000" dirty="0">
                <a:solidFill>
                  <a:srgbClr val="5F5F5F"/>
                </a:solidFill>
                <a:latin typeface="Meiryo UI" panose="020B0604030504040204" pitchFamily="50" charset="-128"/>
                <a:ea typeface="Meiryo UI" panose="020B0604030504040204" pitchFamily="50" charset="-128"/>
              </a:rPr>
              <a:t>設定簡易マニュアル</a:t>
            </a:r>
            <a:endParaRPr kumimoji="1" lang="en-US" altLang="ja-JP" sz="4000" dirty="0">
              <a:solidFill>
                <a:srgbClr val="5F5F5F"/>
              </a:solidFill>
              <a:latin typeface="Meiryo UI" panose="020B0604030504040204" pitchFamily="50" charset="-128"/>
              <a:ea typeface="Meiryo UI" panose="020B0604030504040204" pitchFamily="50" charset="-128"/>
            </a:endParaRPr>
          </a:p>
          <a:p>
            <a:pPr>
              <a:lnSpc>
                <a:spcPct val="120000"/>
              </a:lnSpc>
            </a:pPr>
            <a:r>
              <a:rPr kumimoji="1" lang="ja-JP" altLang="en-US" sz="4000" dirty="0">
                <a:solidFill>
                  <a:srgbClr val="5F5F5F"/>
                </a:solidFill>
                <a:latin typeface="Meiryo UI" panose="020B0604030504040204" pitchFamily="50" charset="-128"/>
                <a:ea typeface="Meiryo UI" panose="020B0604030504040204" pitchFamily="50" charset="-128"/>
              </a:rPr>
              <a:t>～入社手続き編～</a:t>
            </a:r>
            <a:endParaRPr kumimoji="1" lang="en-US" altLang="ja-JP" sz="4000" dirty="0">
              <a:solidFill>
                <a:srgbClr val="5F5F5F"/>
              </a:solidFill>
              <a:latin typeface="Meiryo UI" panose="020B0604030504040204" pitchFamily="50" charset="-128"/>
              <a:ea typeface="Meiryo UI" panose="020B0604030504040204" pitchFamily="50" charset="-128"/>
            </a:endParaRPr>
          </a:p>
        </p:txBody>
      </p:sp>
      <p:sp>
        <p:nvSpPr>
          <p:cNvPr id="5" name="字幕 2">
            <a:extLst>
              <a:ext uri="{FF2B5EF4-FFF2-40B4-BE49-F238E27FC236}">
                <a16:creationId xmlns:a16="http://schemas.microsoft.com/office/drawing/2014/main" id="{D44097F1-4967-4F79-B045-0F891C0F22A9}"/>
              </a:ext>
            </a:extLst>
          </p:cNvPr>
          <p:cNvSpPr txBox="1">
            <a:spLocks/>
          </p:cNvSpPr>
          <p:nvPr/>
        </p:nvSpPr>
        <p:spPr>
          <a:xfrm>
            <a:off x="2734551" y="5802823"/>
            <a:ext cx="7670962" cy="8512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Meiryo"/>
                <a:ea typeface="Meiryo"/>
                <a:cs typeface="Meiryo"/>
                <a:sym typeface="Meiryo"/>
              </a:defRPr>
            </a:lvl1pPr>
            <a:lvl2pPr marL="914400" marR="0" lvl="1"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Meiryo"/>
                <a:ea typeface="Meiryo"/>
                <a:cs typeface="Meiryo"/>
                <a:sym typeface="Meiryo"/>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3pPr>
            <a:lvl4pPr marL="1828800" marR="0" lvl="3" indent="-342900" algn="l" rtl="0">
              <a:lnSpc>
                <a:spcPct val="100000"/>
              </a:lnSpc>
              <a:spcBef>
                <a:spcPts val="360"/>
              </a:spcBef>
              <a:spcAft>
                <a:spcPts val="0"/>
              </a:spcAft>
              <a:buClr>
                <a:schemeClr val="dk1"/>
              </a:buClr>
              <a:buSzPts val="1800"/>
              <a:buFont typeface="Arial"/>
              <a:buChar char="–"/>
              <a:defRPr sz="1600" b="0" i="0" u="none" strike="noStrike" cap="none">
                <a:solidFill>
                  <a:schemeClr val="dk1"/>
                </a:solidFill>
                <a:latin typeface="Meiryo"/>
                <a:ea typeface="Meiryo"/>
                <a:cs typeface="Meiryo"/>
                <a:sym typeface="Meiryo"/>
              </a:defRPr>
            </a:lvl4pPr>
            <a:lvl5pPr marL="2286000" marR="0" lvl="4" indent="-342900" algn="l" rtl="0">
              <a:lnSpc>
                <a:spcPct val="100000"/>
              </a:lnSpc>
              <a:spcBef>
                <a:spcPts val="360"/>
              </a:spcBef>
              <a:spcAft>
                <a:spcPts val="0"/>
              </a:spcAft>
              <a:buClr>
                <a:schemeClr val="dk1"/>
              </a:buClr>
              <a:buSzPts val="1800"/>
              <a:buFont typeface="Arial"/>
              <a:buChar char="»"/>
              <a:defRPr sz="1600" b="0" i="0" u="none" strike="noStrike" cap="none">
                <a:solidFill>
                  <a:schemeClr val="dk1"/>
                </a:solidFill>
                <a:latin typeface="Meiryo"/>
                <a:ea typeface="Meiryo"/>
                <a:cs typeface="Meiryo"/>
                <a:sym typeface="Meiryo"/>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lgn="r">
              <a:buNone/>
            </a:pPr>
            <a:r>
              <a:rPr kumimoji="1" lang="ja-JP" altLang="en-US" b="1" dirty="0">
                <a:solidFill>
                  <a:srgbClr val="FF0000"/>
                </a:solidFill>
              </a:rPr>
              <a:t>会社名をご記載ください</a:t>
            </a:r>
            <a:endParaRPr kumimoji="1" lang="en-US" altLang="ja-JP" b="1" dirty="0">
              <a:solidFill>
                <a:srgbClr val="FF0000"/>
              </a:solidFill>
            </a:endParaRPr>
          </a:p>
        </p:txBody>
      </p:sp>
      <p:pic>
        <p:nvPicPr>
          <p:cNvPr id="7" name="図 6" descr="アイコン が含まれている画像&#10;&#10;自動的に生成された説明">
            <a:extLst>
              <a:ext uri="{FF2B5EF4-FFF2-40B4-BE49-F238E27FC236}">
                <a16:creationId xmlns:a16="http://schemas.microsoft.com/office/drawing/2014/main" id="{B3586A58-7181-46C3-9B8F-19ABF4F169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0413" y="3054584"/>
            <a:ext cx="2666133" cy="2666133"/>
          </a:xfrm>
          <a:prstGeom prst="rect">
            <a:avLst/>
          </a:prstGeom>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FDE0D97A-8F80-1C1B-9F3B-58975B5C2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205" y="561451"/>
            <a:ext cx="1832401" cy="861384"/>
          </a:xfrm>
          <a:prstGeom prst="rect">
            <a:avLst/>
          </a:prstGeom>
        </p:spPr>
      </p:pic>
      <p:pic>
        <p:nvPicPr>
          <p:cNvPr id="3" name="図 2" descr="テキスト&#10;&#10;AI 生成コンテンツは誤りを含む可能性があります。">
            <a:extLst>
              <a:ext uri="{FF2B5EF4-FFF2-40B4-BE49-F238E27FC236}">
                <a16:creationId xmlns:a16="http://schemas.microsoft.com/office/drawing/2014/main" id="{BF81FEF9-7812-9D19-A827-4997166AD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790" y="561451"/>
            <a:ext cx="2740419" cy="833705"/>
          </a:xfrm>
          <a:prstGeom prst="rect">
            <a:avLst/>
          </a:prstGeom>
        </p:spPr>
      </p:pic>
      <p:pic>
        <p:nvPicPr>
          <p:cNvPr id="6" name="図 5">
            <a:extLst>
              <a:ext uri="{FF2B5EF4-FFF2-40B4-BE49-F238E27FC236}">
                <a16:creationId xmlns:a16="http://schemas.microsoft.com/office/drawing/2014/main" id="{01A68517-3648-777E-EE49-C758DFEC30B5}"/>
              </a:ext>
            </a:extLst>
          </p:cNvPr>
          <p:cNvPicPr>
            <a:picLocks noChangeAspect="1"/>
          </p:cNvPicPr>
          <p:nvPr/>
        </p:nvPicPr>
        <p:blipFill>
          <a:blip r:embed="rId5"/>
          <a:stretch>
            <a:fillRect/>
          </a:stretch>
        </p:blipFill>
        <p:spPr>
          <a:xfrm>
            <a:off x="2472613" y="677861"/>
            <a:ext cx="2226906" cy="628562"/>
          </a:xfrm>
          <a:prstGeom prst="rect">
            <a:avLst/>
          </a:prstGeom>
        </p:spPr>
      </p:pic>
    </p:spTree>
    <p:extLst>
      <p:ext uri="{BB962C8B-B14F-4D97-AF65-F5344CB8AC3E}">
        <p14:creationId xmlns:p14="http://schemas.microsoft.com/office/powerpoint/2010/main" val="3461548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6CEEF-7BFA-E1C6-875B-2A2F4EC17E6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9A95F22-C6B3-3A12-3FE3-A751194D6515}"/>
              </a:ext>
            </a:extLst>
          </p:cNvPr>
          <p:cNvSpPr>
            <a:spLocks noGrp="1"/>
          </p:cNvSpPr>
          <p:nvPr>
            <p:ph type="sldNum" sz="quarter" idx="12"/>
          </p:nvPr>
        </p:nvSpPr>
        <p:spPr/>
        <p:txBody>
          <a:bodyPr/>
          <a:lstStyle/>
          <a:p>
            <a:fld id="{8DE01AFB-559C-49C2-AF83-836728682562}" type="slidenum">
              <a:rPr kumimoji="1" lang="ja-JP" altLang="en-US" smtClean="0"/>
              <a:t>9</a:t>
            </a:fld>
            <a:endParaRPr kumimoji="1" lang="ja-JP" altLang="en-US"/>
          </a:p>
        </p:txBody>
      </p:sp>
      <p:sp>
        <p:nvSpPr>
          <p:cNvPr id="5" name="テキスト プレースホルダー 2">
            <a:extLst>
              <a:ext uri="{FF2B5EF4-FFF2-40B4-BE49-F238E27FC236}">
                <a16:creationId xmlns:a16="http://schemas.microsoft.com/office/drawing/2014/main" id="{6C3694AB-9BB4-AE4A-8320-90E153095CE1}"/>
              </a:ext>
            </a:extLst>
          </p:cNvPr>
          <p:cNvSpPr txBox="1">
            <a:spLocks/>
          </p:cNvSpPr>
          <p:nvPr/>
        </p:nvSpPr>
        <p:spPr>
          <a:xfrm>
            <a:off x="533996" y="1073571"/>
            <a:ext cx="11658004" cy="67832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365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1" lang="ja-JP" altLang="en-US" sz="20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Pr>
              <a:t>ユーザー登録</a:t>
            </a:r>
            <a:r>
              <a:rPr kumimoji="1" lang="en-US" altLang="ja-JP" sz="20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Pr>
              <a:t>URL</a:t>
            </a:r>
            <a:r>
              <a:rPr kumimoji="1" lang="ja-JP" altLang="en-US" sz="20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Pr>
              <a:t>機能を使って、</a:t>
            </a:r>
            <a:br>
              <a:rPr kumimoji="1" lang="en-US" altLang="ja-JP" sz="20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Pr>
            </a:br>
            <a:r>
              <a:rPr kumimoji="1" lang="ja-JP" altLang="en-US" sz="20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Pr>
              <a:t>新入社員自身に名前やメールアドレスを登録してもらう方法</a:t>
            </a:r>
            <a:endParaRPr kumimoji="1" lang="en-US" altLang="ja-JP" sz="20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6" name="タイトル 1">
            <a:extLst>
              <a:ext uri="{FF2B5EF4-FFF2-40B4-BE49-F238E27FC236}">
                <a16:creationId xmlns:a16="http://schemas.microsoft.com/office/drawing/2014/main" id="{6CF22752-C3C8-20D7-4030-1E147CAC77BA}"/>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latin typeface="メイリオ" panose="020B0604030504040204" pitchFamily="50" charset="-128"/>
                <a:ea typeface="メイリオ" panose="020B0604030504040204" pitchFamily="50" charset="-128"/>
              </a:rPr>
              <a:t>1.『PCA</a:t>
            </a:r>
            <a:r>
              <a:rPr kumimoji="1" lang="ja-JP" altLang="en-US" sz="2800" dirty="0">
                <a:latin typeface="メイリオ" panose="020B0604030504040204" pitchFamily="50" charset="-128"/>
                <a:ea typeface="メイリオ" panose="020B0604030504040204" pitchFamily="50" charset="-128"/>
              </a:rPr>
              <a:t> </a:t>
            </a:r>
            <a:r>
              <a:rPr kumimoji="1" lang="en-US" altLang="ja-JP" sz="2800" dirty="0">
                <a:latin typeface="メイリオ" panose="020B0604030504040204" pitchFamily="50" charset="-128"/>
                <a:ea typeface="メイリオ" panose="020B0604030504040204" pitchFamily="50" charset="-128"/>
              </a:rPr>
              <a:t>Hub』</a:t>
            </a:r>
            <a:r>
              <a:rPr kumimoji="1" lang="ja-JP" altLang="en-US" sz="2800" dirty="0">
                <a:latin typeface="メイリオ" panose="020B0604030504040204" pitchFamily="50" charset="-128"/>
                <a:ea typeface="メイリオ" panose="020B0604030504040204" pitchFamily="50" charset="-128"/>
              </a:rPr>
              <a:t>へのアカウント登録</a:t>
            </a:r>
          </a:p>
        </p:txBody>
      </p:sp>
      <p:sp>
        <p:nvSpPr>
          <p:cNvPr id="7" name="テキスト ボックス 6">
            <a:extLst>
              <a:ext uri="{FF2B5EF4-FFF2-40B4-BE49-F238E27FC236}">
                <a16:creationId xmlns:a16="http://schemas.microsoft.com/office/drawing/2014/main" id="{813AF955-4B72-8765-868A-2DBDFFB01B33}"/>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sp>
        <p:nvSpPr>
          <p:cNvPr id="9" name="テキスト プレースホルダー 2">
            <a:extLst>
              <a:ext uri="{FF2B5EF4-FFF2-40B4-BE49-F238E27FC236}">
                <a16:creationId xmlns:a16="http://schemas.microsoft.com/office/drawing/2014/main" id="{EC6EEA29-498A-1D57-D3EA-C1E80B462DD6}"/>
              </a:ext>
            </a:extLst>
          </p:cNvPr>
          <p:cNvSpPr txBox="1">
            <a:spLocks/>
          </p:cNvSpPr>
          <p:nvPr/>
        </p:nvSpPr>
        <p:spPr>
          <a:xfrm>
            <a:off x="533996" y="1820508"/>
            <a:ext cx="11658004" cy="56546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a:t>
            </a:r>
            <a:r>
              <a:rPr kumimoji="1" lang="en-US" altLang="ja-JP" sz="1800" dirty="0">
                <a:latin typeface="メイリオ" panose="020B0604030504040204" pitchFamily="50" charset="-128"/>
                <a:ea typeface="メイリオ" panose="020B0604030504040204" pitchFamily="50" charset="-128"/>
              </a:rPr>
              <a:t>PCA Hub </a:t>
            </a:r>
            <a:r>
              <a:rPr kumimoji="1" lang="ja-JP" altLang="en-US" sz="1800" dirty="0">
                <a:latin typeface="メイリオ" panose="020B0604030504040204" pitchFamily="50" charset="-128"/>
                <a:ea typeface="メイリオ" panose="020B0604030504040204" pitchFamily="50" charset="-128"/>
              </a:rPr>
              <a:t>テナント管理」の「ユーザー登録</a:t>
            </a:r>
            <a:r>
              <a:rPr kumimoji="1" lang="en-US" altLang="ja-JP" sz="1800" dirty="0">
                <a:latin typeface="メイリオ" panose="020B0604030504040204" pitchFamily="50" charset="-128"/>
                <a:ea typeface="メイリオ" panose="020B0604030504040204" pitchFamily="50" charset="-128"/>
              </a:rPr>
              <a:t>URL</a:t>
            </a:r>
            <a:r>
              <a:rPr kumimoji="1" lang="ja-JP" altLang="en-US" sz="1800" dirty="0">
                <a:latin typeface="メイリオ" panose="020B0604030504040204" pitchFamily="50" charset="-128"/>
                <a:ea typeface="メイリオ" panose="020B0604030504040204" pitchFamily="50" charset="-128"/>
              </a:rPr>
              <a:t>」を開き、有効期限を入力し、</a:t>
            </a:r>
            <a:br>
              <a:rPr kumimoji="1" lang="en-US" altLang="ja-JP" sz="1800" dirty="0">
                <a:latin typeface="メイリオ" panose="020B0604030504040204" pitchFamily="50" charset="-128"/>
                <a:ea typeface="メイリオ" panose="020B0604030504040204" pitchFamily="50" charset="-128"/>
              </a:rPr>
            </a:br>
            <a:r>
              <a:rPr kumimoji="1" lang="en-US" altLang="ja-JP" sz="1800" dirty="0">
                <a:latin typeface="メイリオ" panose="020B0604030504040204" pitchFamily="50" charset="-128"/>
                <a:ea typeface="メイリオ" panose="020B0604030504040204" pitchFamily="50" charset="-128"/>
              </a:rPr>
              <a:t>[URL</a:t>
            </a:r>
            <a:r>
              <a:rPr kumimoji="1" lang="ja-JP" altLang="en-US" sz="1800" dirty="0">
                <a:latin typeface="メイリオ" panose="020B0604030504040204" pitchFamily="50" charset="-128"/>
                <a:ea typeface="メイリオ" panose="020B0604030504040204" pitchFamily="50" charset="-128"/>
              </a:rPr>
              <a:t>を発行</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をクリックします</a:t>
            </a:r>
            <a:endParaRPr kumimoji="1" lang="en-US" altLang="ja-JP" sz="1800" dirty="0">
              <a:latin typeface="メイリオ" panose="020B0604030504040204" pitchFamily="50" charset="-128"/>
              <a:ea typeface="メイリオ" panose="020B0604030504040204" pitchFamily="50" charset="-128"/>
            </a:endParaRPr>
          </a:p>
          <a:p>
            <a:pPr marL="50800"/>
            <a:r>
              <a:rPr kumimoji="1" lang="ja-JP" altLang="en-US" sz="1800" dirty="0">
                <a:latin typeface="メイリオ" panose="020B0604030504040204" pitchFamily="50" charset="-128"/>
                <a:ea typeface="メイリオ" panose="020B0604030504040204" pitchFamily="50" charset="-128"/>
              </a:rPr>
              <a:t>ユーザーを登録するための</a:t>
            </a:r>
            <a:r>
              <a:rPr kumimoji="1" lang="en-US" altLang="ja-JP" sz="1800" dirty="0">
                <a:latin typeface="メイリオ" panose="020B0604030504040204" pitchFamily="50" charset="-128"/>
                <a:ea typeface="メイリオ" panose="020B0604030504040204" pitchFamily="50" charset="-128"/>
              </a:rPr>
              <a:t>QR</a:t>
            </a:r>
            <a:r>
              <a:rPr kumimoji="1" lang="ja-JP" altLang="en-US" sz="1800" dirty="0">
                <a:latin typeface="メイリオ" panose="020B0604030504040204" pitchFamily="50" charset="-128"/>
                <a:ea typeface="メイリオ" panose="020B0604030504040204" pitchFamily="50" charset="-128"/>
              </a:rPr>
              <a:t>コードと</a:t>
            </a:r>
            <a:r>
              <a:rPr kumimoji="1" lang="en-US" altLang="ja-JP" sz="1800" dirty="0">
                <a:latin typeface="メイリオ" panose="020B0604030504040204" pitchFamily="50" charset="-128"/>
                <a:ea typeface="メイリオ" panose="020B0604030504040204" pitchFamily="50" charset="-128"/>
              </a:rPr>
              <a:t>URL</a:t>
            </a:r>
            <a:r>
              <a:rPr kumimoji="1" lang="ja-JP" altLang="en-US" sz="1800" dirty="0">
                <a:latin typeface="メイリオ" panose="020B0604030504040204" pitchFamily="50" charset="-128"/>
                <a:ea typeface="メイリオ" panose="020B0604030504040204" pitchFamily="50" charset="-128"/>
              </a:rPr>
              <a:t>が作成さるので、新入社員に配布します</a:t>
            </a:r>
          </a:p>
        </p:txBody>
      </p:sp>
      <p:pic>
        <p:nvPicPr>
          <p:cNvPr id="3" name="図 2">
            <a:extLst>
              <a:ext uri="{FF2B5EF4-FFF2-40B4-BE49-F238E27FC236}">
                <a16:creationId xmlns:a16="http://schemas.microsoft.com/office/drawing/2014/main" id="{BD8B10FA-F007-BAB1-4071-3A074F5798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66070" y="2963104"/>
            <a:ext cx="6135789" cy="3455407"/>
          </a:xfrm>
          <a:prstGeom prst="rect">
            <a:avLst/>
          </a:prstGeom>
        </p:spPr>
      </p:pic>
      <p:pic>
        <p:nvPicPr>
          <p:cNvPr id="27" name="図 26">
            <a:extLst>
              <a:ext uri="{FF2B5EF4-FFF2-40B4-BE49-F238E27FC236}">
                <a16:creationId xmlns:a16="http://schemas.microsoft.com/office/drawing/2014/main" id="{8DE879AA-6B07-2C1F-4EAA-E3A3F5AB8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596" y="2963104"/>
            <a:ext cx="2597121" cy="3481118"/>
          </a:xfrm>
          <a:prstGeom prst="rect">
            <a:avLst/>
          </a:prstGeom>
        </p:spPr>
      </p:pic>
      <p:sp>
        <p:nvSpPr>
          <p:cNvPr id="28" name="正方形/長方形 27">
            <a:extLst>
              <a:ext uri="{FF2B5EF4-FFF2-40B4-BE49-F238E27FC236}">
                <a16:creationId xmlns:a16="http://schemas.microsoft.com/office/drawing/2014/main" id="{6E72D620-AAC1-6D70-B088-9071146728F0}"/>
              </a:ext>
            </a:extLst>
          </p:cNvPr>
          <p:cNvSpPr/>
          <p:nvPr/>
        </p:nvSpPr>
        <p:spPr>
          <a:xfrm>
            <a:off x="966070" y="5652572"/>
            <a:ext cx="1134035" cy="32619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A59714D0-5F35-42E7-4179-FA1C255F8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2373" y="898565"/>
            <a:ext cx="1004835" cy="614495"/>
          </a:xfrm>
          <a:prstGeom prst="rect">
            <a:avLst/>
          </a:prstGeom>
        </p:spPr>
      </p:pic>
      <p:sp>
        <p:nvSpPr>
          <p:cNvPr id="10" name="正方形/長方形 9">
            <a:extLst>
              <a:ext uri="{FF2B5EF4-FFF2-40B4-BE49-F238E27FC236}">
                <a16:creationId xmlns:a16="http://schemas.microsoft.com/office/drawing/2014/main" id="{E020C0D7-7AB0-C3DC-DE3B-898F5E52C20E}"/>
              </a:ext>
            </a:extLst>
          </p:cNvPr>
          <p:cNvSpPr/>
          <p:nvPr/>
        </p:nvSpPr>
        <p:spPr>
          <a:xfrm>
            <a:off x="3636310" y="5519616"/>
            <a:ext cx="1085216" cy="27655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639B0FC-5D4D-A56A-CEBC-663A830593BA}"/>
              </a:ext>
            </a:extLst>
          </p:cNvPr>
          <p:cNvSpPr/>
          <p:nvPr/>
        </p:nvSpPr>
        <p:spPr>
          <a:xfrm>
            <a:off x="2625216" y="6098064"/>
            <a:ext cx="3588971" cy="29153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988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BF79E6-D194-E2C7-0ABC-1A1FBFB60683}"/>
              </a:ext>
            </a:extLst>
          </p:cNvPr>
          <p:cNvSpPr>
            <a:spLocks noGrp="1"/>
          </p:cNvSpPr>
          <p:nvPr>
            <p:ph type="sldNum" sz="quarter" idx="12"/>
          </p:nvPr>
        </p:nvSpPr>
        <p:spPr/>
        <p:txBody>
          <a:bodyPr/>
          <a:lstStyle/>
          <a:p>
            <a:fld id="{8DE01AFB-559C-49C2-AF83-836728682562}" type="slidenum">
              <a:rPr kumimoji="1" lang="ja-JP" altLang="en-US" smtClean="0"/>
              <a:t>10</a:t>
            </a:fld>
            <a:endParaRPr kumimoji="1" lang="ja-JP" altLang="en-US"/>
          </a:p>
        </p:txBody>
      </p:sp>
      <p:sp>
        <p:nvSpPr>
          <p:cNvPr id="5" name="テキスト プレースホルダー 2">
            <a:extLst>
              <a:ext uri="{FF2B5EF4-FFF2-40B4-BE49-F238E27FC236}">
                <a16:creationId xmlns:a16="http://schemas.microsoft.com/office/drawing/2014/main" id="{DB8CC8EE-E3B1-6421-138B-25F674760AE6}"/>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en-US" altLang="ja-JP" sz="1800" dirty="0">
                <a:latin typeface="メイリオ" panose="020B0604030504040204" pitchFamily="50" charset="-128"/>
                <a:ea typeface="メイリオ" panose="020B0604030504040204" pitchFamily="50" charset="-128"/>
              </a:rPr>
              <a:t>QR</a:t>
            </a:r>
            <a:r>
              <a:rPr kumimoji="1" lang="ja-JP" altLang="en-US" sz="1800" dirty="0">
                <a:latin typeface="メイリオ" panose="020B0604030504040204" pitchFamily="50" charset="-128"/>
                <a:ea typeface="メイリオ" panose="020B0604030504040204" pitchFamily="50" charset="-128"/>
              </a:rPr>
              <a:t>コードを読む、または、</a:t>
            </a:r>
            <a:r>
              <a:rPr kumimoji="1" lang="en-US" altLang="ja-JP" sz="1800" dirty="0">
                <a:latin typeface="メイリオ" panose="020B0604030504040204" pitchFamily="50" charset="-128"/>
                <a:ea typeface="メイリオ" panose="020B0604030504040204" pitchFamily="50" charset="-128"/>
              </a:rPr>
              <a:t>URL</a:t>
            </a:r>
            <a:r>
              <a:rPr kumimoji="1" lang="ja-JP" altLang="en-US" sz="1800" dirty="0">
                <a:latin typeface="メイリオ" panose="020B0604030504040204" pitchFamily="50" charset="-128"/>
                <a:ea typeface="メイリオ" panose="020B0604030504040204" pitchFamily="50" charset="-128"/>
              </a:rPr>
              <a:t>をブラウザに入力後、</a:t>
            </a:r>
            <a:br>
              <a:rPr kumimoji="1" lang="en-US" altLang="ja-JP" sz="1800" dirty="0">
                <a:latin typeface="メイリオ" panose="020B0604030504040204" pitchFamily="50" charset="-128"/>
                <a:ea typeface="メイリオ" panose="020B0604030504040204" pitchFamily="50" charset="-128"/>
              </a:rPr>
            </a:br>
            <a:r>
              <a:rPr kumimoji="1" lang="ja-JP" altLang="en-US" sz="1800" dirty="0">
                <a:latin typeface="メイリオ" panose="020B0604030504040204" pitchFamily="50" charset="-128"/>
                <a:ea typeface="メイリオ" panose="020B0604030504040204" pitchFamily="50" charset="-128"/>
              </a:rPr>
              <a:t>ユーザー登録するメールアドレスを入力します</a:t>
            </a:r>
          </a:p>
        </p:txBody>
      </p:sp>
      <p:sp>
        <p:nvSpPr>
          <p:cNvPr id="6" name="タイトル 1">
            <a:extLst>
              <a:ext uri="{FF2B5EF4-FFF2-40B4-BE49-F238E27FC236}">
                <a16:creationId xmlns:a16="http://schemas.microsoft.com/office/drawing/2014/main" id="{1C99167F-FBA4-EB4A-E88C-72E091275F64}"/>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latin typeface="メイリオ" panose="020B0604030504040204" pitchFamily="50" charset="-128"/>
                <a:ea typeface="メイリオ" panose="020B0604030504040204" pitchFamily="50" charset="-128"/>
              </a:rPr>
              <a:t>1.『PCA</a:t>
            </a:r>
            <a:r>
              <a:rPr kumimoji="1" lang="ja-JP" altLang="en-US" sz="2800" dirty="0">
                <a:latin typeface="メイリオ" panose="020B0604030504040204" pitchFamily="50" charset="-128"/>
                <a:ea typeface="メイリオ" panose="020B0604030504040204" pitchFamily="50" charset="-128"/>
              </a:rPr>
              <a:t> </a:t>
            </a:r>
            <a:r>
              <a:rPr kumimoji="1" lang="en-US" altLang="ja-JP" sz="2800" dirty="0">
                <a:latin typeface="メイリオ" panose="020B0604030504040204" pitchFamily="50" charset="-128"/>
                <a:ea typeface="メイリオ" panose="020B0604030504040204" pitchFamily="50" charset="-128"/>
              </a:rPr>
              <a:t>Hub』</a:t>
            </a:r>
            <a:r>
              <a:rPr kumimoji="1" lang="ja-JP" altLang="en-US" sz="2800" dirty="0">
                <a:latin typeface="メイリオ" panose="020B0604030504040204" pitchFamily="50" charset="-128"/>
                <a:ea typeface="メイリオ" panose="020B0604030504040204" pitchFamily="50" charset="-128"/>
              </a:rPr>
              <a:t>へのアカウント登録</a:t>
            </a:r>
          </a:p>
        </p:txBody>
      </p:sp>
      <p:sp>
        <p:nvSpPr>
          <p:cNvPr id="7" name="テキスト ボックス 6">
            <a:extLst>
              <a:ext uri="{FF2B5EF4-FFF2-40B4-BE49-F238E27FC236}">
                <a16:creationId xmlns:a16="http://schemas.microsoft.com/office/drawing/2014/main" id="{59ECC4E7-F43E-3852-77E1-E9CF96545F0A}"/>
              </a:ext>
            </a:extLst>
          </p:cNvPr>
          <p:cNvSpPr txBox="1"/>
          <p:nvPr/>
        </p:nvSpPr>
        <p:spPr>
          <a:xfrm>
            <a:off x="10371957" y="464607"/>
            <a:ext cx="1438276" cy="324498"/>
          </a:xfrm>
          <a:prstGeom prst="rect">
            <a:avLst/>
          </a:prstGeom>
          <a:solidFill>
            <a:srgbClr val="85B621"/>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新入社員処理</a:t>
            </a:r>
          </a:p>
        </p:txBody>
      </p:sp>
      <p:sp>
        <p:nvSpPr>
          <p:cNvPr id="10" name="四角形: 角を丸くする 9">
            <a:extLst>
              <a:ext uri="{FF2B5EF4-FFF2-40B4-BE49-F238E27FC236}">
                <a16:creationId xmlns:a16="http://schemas.microsoft.com/office/drawing/2014/main" id="{7C910DA2-523D-4C56-FC15-B8FC9F8E8CE2}"/>
              </a:ext>
            </a:extLst>
          </p:cNvPr>
          <p:cNvSpPr/>
          <p:nvPr/>
        </p:nvSpPr>
        <p:spPr>
          <a:xfrm>
            <a:off x="10658901" y="887103"/>
            <a:ext cx="1151332" cy="402694"/>
          </a:xfrm>
          <a:prstGeom prst="roundRect">
            <a:avLst/>
          </a:prstGeom>
          <a:solidFill>
            <a:schemeClr val="accent4">
              <a:lumMod val="20000"/>
              <a:lumOff val="80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7030A0"/>
                </a:solidFill>
                <a:latin typeface="メイリオ" panose="020B0604030504040204" pitchFamily="50" charset="-128"/>
                <a:ea typeface="メイリオ" panose="020B0604030504040204" pitchFamily="50" charset="-128"/>
              </a:rPr>
              <a:t>ブラウザ</a:t>
            </a:r>
          </a:p>
        </p:txBody>
      </p:sp>
      <p:pic>
        <p:nvPicPr>
          <p:cNvPr id="12" name="図 11">
            <a:extLst>
              <a:ext uri="{FF2B5EF4-FFF2-40B4-BE49-F238E27FC236}">
                <a16:creationId xmlns:a16="http://schemas.microsoft.com/office/drawing/2014/main" id="{CE3EA419-9EB9-72C0-E537-F36887FFF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292" y="1962688"/>
            <a:ext cx="4621169" cy="4291956"/>
          </a:xfrm>
          <a:prstGeom prst="rect">
            <a:avLst/>
          </a:prstGeom>
        </p:spPr>
      </p:pic>
      <p:sp>
        <p:nvSpPr>
          <p:cNvPr id="3" name="正方形/長方形 2">
            <a:extLst>
              <a:ext uri="{FF2B5EF4-FFF2-40B4-BE49-F238E27FC236}">
                <a16:creationId xmlns:a16="http://schemas.microsoft.com/office/drawing/2014/main" id="{1B582D4A-6CFC-CEB8-5591-B16EF79054C1}"/>
              </a:ext>
            </a:extLst>
          </p:cNvPr>
          <p:cNvSpPr/>
          <p:nvPr/>
        </p:nvSpPr>
        <p:spPr>
          <a:xfrm>
            <a:off x="4523185" y="5099912"/>
            <a:ext cx="3123611" cy="32619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F2FACC4-78AA-3CC7-452C-8B13F50FA461}"/>
              </a:ext>
            </a:extLst>
          </p:cNvPr>
          <p:cNvSpPr/>
          <p:nvPr/>
        </p:nvSpPr>
        <p:spPr>
          <a:xfrm>
            <a:off x="4362412" y="5519893"/>
            <a:ext cx="3465254" cy="32186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100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19B7A95-E870-FDA1-9D02-EFD2E8B178D0}"/>
              </a:ext>
            </a:extLst>
          </p:cNvPr>
          <p:cNvSpPr>
            <a:spLocks noGrp="1"/>
          </p:cNvSpPr>
          <p:nvPr>
            <p:ph type="sldNum" sz="quarter" idx="12"/>
          </p:nvPr>
        </p:nvSpPr>
        <p:spPr/>
        <p:txBody>
          <a:bodyPr/>
          <a:lstStyle/>
          <a:p>
            <a:fld id="{8DE01AFB-559C-49C2-AF83-836728682562}" type="slidenum">
              <a:rPr kumimoji="1" lang="ja-JP" altLang="en-US" smtClean="0"/>
              <a:t>11</a:t>
            </a:fld>
            <a:endParaRPr kumimoji="1" lang="ja-JP" altLang="en-US"/>
          </a:p>
        </p:txBody>
      </p:sp>
      <p:sp>
        <p:nvSpPr>
          <p:cNvPr id="9" name="テキスト プレースホルダー 2">
            <a:extLst>
              <a:ext uri="{FF2B5EF4-FFF2-40B4-BE49-F238E27FC236}">
                <a16:creationId xmlns:a16="http://schemas.microsoft.com/office/drawing/2014/main" id="{F1DA6A7A-DA08-5B04-4E6A-B571C681631C}"/>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新入社員のメールに「認証コード」というメールが届きます</a:t>
            </a:r>
            <a:endParaRPr kumimoji="1" lang="en-US" altLang="ja-JP" sz="1800" dirty="0">
              <a:latin typeface="メイリオ" panose="020B0604030504040204" pitchFamily="50" charset="-128"/>
              <a:ea typeface="メイリオ" panose="020B0604030504040204" pitchFamily="50" charset="-128"/>
            </a:endParaRPr>
          </a:p>
          <a:p>
            <a:pPr marL="50800"/>
            <a:r>
              <a:rPr kumimoji="1" lang="ja-JP" altLang="en-US" sz="1800" dirty="0">
                <a:latin typeface="メイリオ" panose="020B0604030504040204" pitchFamily="50" charset="-128"/>
                <a:ea typeface="メイリオ" panose="020B0604030504040204" pitchFamily="50" charset="-128"/>
              </a:rPr>
              <a:t>本文の「認証コード」コピーします</a:t>
            </a:r>
            <a:endParaRPr kumimoji="1" lang="en-US" altLang="ja-JP" sz="1800" dirty="0">
              <a:latin typeface="メイリオ" panose="020B0604030504040204" pitchFamily="50" charset="-128"/>
              <a:ea typeface="メイリオ" panose="020B0604030504040204" pitchFamily="50" charset="-128"/>
            </a:endParaRPr>
          </a:p>
        </p:txBody>
      </p:sp>
      <p:sp>
        <p:nvSpPr>
          <p:cNvPr id="10" name="タイトル 1">
            <a:extLst>
              <a:ext uri="{FF2B5EF4-FFF2-40B4-BE49-F238E27FC236}">
                <a16:creationId xmlns:a16="http://schemas.microsoft.com/office/drawing/2014/main" id="{08D4E70A-98B4-B0B6-4DBF-9A85DECDC7D3}"/>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latin typeface="メイリオ" panose="020B0604030504040204" pitchFamily="50" charset="-128"/>
                <a:ea typeface="メイリオ" panose="020B0604030504040204" pitchFamily="50" charset="-128"/>
              </a:rPr>
              <a:t>1.『PCA</a:t>
            </a:r>
            <a:r>
              <a:rPr kumimoji="1" lang="ja-JP" altLang="en-US" sz="2800" dirty="0">
                <a:latin typeface="メイリオ" panose="020B0604030504040204" pitchFamily="50" charset="-128"/>
                <a:ea typeface="メイリオ" panose="020B0604030504040204" pitchFamily="50" charset="-128"/>
              </a:rPr>
              <a:t> </a:t>
            </a:r>
            <a:r>
              <a:rPr kumimoji="1" lang="en-US" altLang="ja-JP" sz="2800" dirty="0">
                <a:latin typeface="メイリオ" panose="020B0604030504040204" pitchFamily="50" charset="-128"/>
                <a:ea typeface="メイリオ" panose="020B0604030504040204" pitchFamily="50" charset="-128"/>
              </a:rPr>
              <a:t>Hub』</a:t>
            </a:r>
            <a:r>
              <a:rPr kumimoji="1" lang="ja-JP" altLang="en-US" sz="2800" dirty="0">
                <a:latin typeface="メイリオ" panose="020B0604030504040204" pitchFamily="50" charset="-128"/>
                <a:ea typeface="メイリオ" panose="020B0604030504040204" pitchFamily="50" charset="-128"/>
              </a:rPr>
              <a:t>へのアカウント登録</a:t>
            </a:r>
          </a:p>
        </p:txBody>
      </p:sp>
      <p:sp>
        <p:nvSpPr>
          <p:cNvPr id="11" name="テキスト ボックス 10">
            <a:extLst>
              <a:ext uri="{FF2B5EF4-FFF2-40B4-BE49-F238E27FC236}">
                <a16:creationId xmlns:a16="http://schemas.microsoft.com/office/drawing/2014/main" id="{2AD5C82A-BBB3-859C-DC60-12A71AFBAB41}"/>
              </a:ext>
            </a:extLst>
          </p:cNvPr>
          <p:cNvSpPr txBox="1"/>
          <p:nvPr/>
        </p:nvSpPr>
        <p:spPr>
          <a:xfrm>
            <a:off x="10371957" y="464607"/>
            <a:ext cx="1438276" cy="324498"/>
          </a:xfrm>
          <a:prstGeom prst="rect">
            <a:avLst/>
          </a:prstGeom>
          <a:solidFill>
            <a:srgbClr val="85B621"/>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新入社員処理</a:t>
            </a:r>
          </a:p>
        </p:txBody>
      </p:sp>
      <p:sp>
        <p:nvSpPr>
          <p:cNvPr id="12" name="四角形: 角を丸くする 11">
            <a:extLst>
              <a:ext uri="{FF2B5EF4-FFF2-40B4-BE49-F238E27FC236}">
                <a16:creationId xmlns:a16="http://schemas.microsoft.com/office/drawing/2014/main" id="{19D7D030-6600-B73E-0CA8-29F31EC9FBA8}"/>
              </a:ext>
            </a:extLst>
          </p:cNvPr>
          <p:cNvSpPr/>
          <p:nvPr/>
        </p:nvSpPr>
        <p:spPr>
          <a:xfrm>
            <a:off x="10658901" y="887103"/>
            <a:ext cx="1151332" cy="402694"/>
          </a:xfrm>
          <a:prstGeom prst="roundRect">
            <a:avLst/>
          </a:prstGeom>
          <a:solidFill>
            <a:schemeClr val="accent4">
              <a:lumMod val="20000"/>
              <a:lumOff val="80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7030A0"/>
                </a:solidFill>
                <a:latin typeface="メイリオ" panose="020B0604030504040204" pitchFamily="50" charset="-128"/>
                <a:ea typeface="メイリオ" panose="020B0604030504040204" pitchFamily="50" charset="-128"/>
              </a:rPr>
              <a:t>メール</a:t>
            </a:r>
          </a:p>
        </p:txBody>
      </p:sp>
      <p:pic>
        <p:nvPicPr>
          <p:cNvPr id="16" name="図 15">
            <a:extLst>
              <a:ext uri="{FF2B5EF4-FFF2-40B4-BE49-F238E27FC236}">
                <a16:creationId xmlns:a16="http://schemas.microsoft.com/office/drawing/2014/main" id="{D4E57AB9-3363-6EB3-E206-19F8D15B2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87" y="1832335"/>
            <a:ext cx="7102456" cy="951058"/>
          </a:xfrm>
          <a:prstGeom prst="rect">
            <a:avLst/>
          </a:prstGeom>
          <a:ln>
            <a:solidFill>
              <a:schemeClr val="tx1"/>
            </a:solidFill>
          </a:ln>
        </p:spPr>
      </p:pic>
      <p:pic>
        <p:nvPicPr>
          <p:cNvPr id="17" name="図 16">
            <a:extLst>
              <a:ext uri="{FF2B5EF4-FFF2-40B4-BE49-F238E27FC236}">
                <a16:creationId xmlns:a16="http://schemas.microsoft.com/office/drawing/2014/main" id="{A5015D2E-32A7-9E76-885E-7DFD981E4B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276226" y="3231770"/>
            <a:ext cx="10534007" cy="2685163"/>
          </a:xfrm>
          <a:prstGeom prst="rect">
            <a:avLst/>
          </a:prstGeom>
          <a:ln>
            <a:solidFill>
              <a:schemeClr val="tx1"/>
            </a:solidFill>
          </a:ln>
        </p:spPr>
      </p:pic>
      <p:cxnSp>
        <p:nvCxnSpPr>
          <p:cNvPr id="18" name="直線コネクタ 17">
            <a:extLst>
              <a:ext uri="{FF2B5EF4-FFF2-40B4-BE49-F238E27FC236}">
                <a16:creationId xmlns:a16="http://schemas.microsoft.com/office/drawing/2014/main" id="{43609CF9-7A01-0FB9-FF9D-66D4A9B08C30}"/>
              </a:ext>
            </a:extLst>
          </p:cNvPr>
          <p:cNvCxnSpPr>
            <a:cxnSpLocks/>
          </p:cNvCxnSpPr>
          <p:nvPr/>
        </p:nvCxnSpPr>
        <p:spPr>
          <a:xfrm>
            <a:off x="2407950" y="2418279"/>
            <a:ext cx="5216237" cy="0"/>
          </a:xfrm>
          <a:prstGeom prst="lin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cxnSp>
      <p:cxnSp>
        <p:nvCxnSpPr>
          <p:cNvPr id="19" name="直線コネクタ 18">
            <a:extLst>
              <a:ext uri="{FF2B5EF4-FFF2-40B4-BE49-F238E27FC236}">
                <a16:creationId xmlns:a16="http://schemas.microsoft.com/office/drawing/2014/main" id="{F81AB163-374B-F1FE-6C58-5BB99FA3C0AD}"/>
              </a:ext>
            </a:extLst>
          </p:cNvPr>
          <p:cNvCxnSpPr>
            <a:cxnSpLocks/>
          </p:cNvCxnSpPr>
          <p:nvPr/>
        </p:nvCxnSpPr>
        <p:spPr>
          <a:xfrm>
            <a:off x="4427668" y="5452880"/>
            <a:ext cx="1332000" cy="0"/>
          </a:xfrm>
          <a:prstGeom prst="lin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966323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a16="http://schemas.microsoft.com/office/drawing/2014/main" id="{0C0FFBB9-9647-B070-3C7B-33A1930DF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925" y="2181277"/>
            <a:ext cx="2731245" cy="3346994"/>
          </a:xfrm>
          <a:prstGeom prst="rect">
            <a:avLst/>
          </a:prstGeom>
        </p:spPr>
      </p:pic>
      <p:pic>
        <p:nvPicPr>
          <p:cNvPr id="36" name="図 35">
            <a:extLst>
              <a:ext uri="{FF2B5EF4-FFF2-40B4-BE49-F238E27FC236}">
                <a16:creationId xmlns:a16="http://schemas.microsoft.com/office/drawing/2014/main" id="{BAD150F4-E5F7-CF95-91C4-030E1F77C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96" y="2181277"/>
            <a:ext cx="2731245" cy="3346994"/>
          </a:xfrm>
          <a:prstGeom prst="rect">
            <a:avLst/>
          </a:prstGeom>
        </p:spPr>
      </p:pic>
      <p:sp>
        <p:nvSpPr>
          <p:cNvPr id="2" name="スライド番号プレースホルダー 1">
            <a:extLst>
              <a:ext uri="{FF2B5EF4-FFF2-40B4-BE49-F238E27FC236}">
                <a16:creationId xmlns:a16="http://schemas.microsoft.com/office/drawing/2014/main" id="{B14EBC9C-9DD4-F537-7F22-BB492DF4DED3}"/>
              </a:ext>
            </a:extLst>
          </p:cNvPr>
          <p:cNvSpPr>
            <a:spLocks noGrp="1"/>
          </p:cNvSpPr>
          <p:nvPr>
            <p:ph type="sldNum" sz="quarter" idx="12"/>
          </p:nvPr>
        </p:nvSpPr>
        <p:spPr/>
        <p:txBody>
          <a:bodyPr/>
          <a:lstStyle/>
          <a:p>
            <a:fld id="{8DE01AFB-559C-49C2-AF83-836728682562}" type="slidenum">
              <a:rPr kumimoji="1" lang="ja-JP" altLang="en-US" smtClean="0"/>
              <a:t>12</a:t>
            </a:fld>
            <a:endParaRPr kumimoji="1" lang="ja-JP" altLang="en-US"/>
          </a:p>
        </p:txBody>
      </p:sp>
      <p:sp>
        <p:nvSpPr>
          <p:cNvPr id="9" name="テキスト プレースホルダー 2">
            <a:extLst>
              <a:ext uri="{FF2B5EF4-FFF2-40B4-BE49-F238E27FC236}">
                <a16:creationId xmlns:a16="http://schemas.microsoft.com/office/drawing/2014/main" id="{79B2626D-0134-E433-C69E-14EEB942B27F}"/>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画面の指示に従い処理を進めます</a:t>
            </a:r>
            <a:endParaRPr kumimoji="1" lang="en-US" altLang="ja-JP" sz="1800" dirty="0">
              <a:latin typeface="メイリオ" panose="020B0604030504040204" pitchFamily="50" charset="-128"/>
              <a:ea typeface="メイリオ" panose="020B0604030504040204" pitchFamily="50" charset="-128"/>
            </a:endParaRPr>
          </a:p>
          <a:p>
            <a:pPr marL="50800"/>
            <a:r>
              <a:rPr kumimoji="1" lang="ja-JP" altLang="en-US" sz="1800" dirty="0">
                <a:latin typeface="メイリオ" panose="020B0604030504040204" pitchFamily="50" charset="-128"/>
                <a:ea typeface="メイリオ" panose="020B0604030504040204" pitchFamily="50" charset="-128"/>
              </a:rPr>
              <a:t>②の画面で認証コードを入力します</a:t>
            </a:r>
          </a:p>
        </p:txBody>
      </p:sp>
      <p:sp>
        <p:nvSpPr>
          <p:cNvPr id="10" name="タイトル 1">
            <a:extLst>
              <a:ext uri="{FF2B5EF4-FFF2-40B4-BE49-F238E27FC236}">
                <a16:creationId xmlns:a16="http://schemas.microsoft.com/office/drawing/2014/main" id="{0A2AF2E9-06DE-2938-2D8E-AC4657E0A3C9}"/>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latin typeface="メイリオ" panose="020B0604030504040204" pitchFamily="50" charset="-128"/>
                <a:ea typeface="メイリオ" panose="020B0604030504040204" pitchFamily="50" charset="-128"/>
              </a:rPr>
              <a:t>1.『PCA</a:t>
            </a:r>
            <a:r>
              <a:rPr kumimoji="1" lang="ja-JP" altLang="en-US" sz="2800" dirty="0">
                <a:latin typeface="メイリオ" panose="020B0604030504040204" pitchFamily="50" charset="-128"/>
                <a:ea typeface="メイリオ" panose="020B0604030504040204" pitchFamily="50" charset="-128"/>
              </a:rPr>
              <a:t> </a:t>
            </a:r>
            <a:r>
              <a:rPr kumimoji="1" lang="en-US" altLang="ja-JP" sz="2800" dirty="0">
                <a:latin typeface="メイリオ" panose="020B0604030504040204" pitchFamily="50" charset="-128"/>
                <a:ea typeface="メイリオ" panose="020B0604030504040204" pitchFamily="50" charset="-128"/>
              </a:rPr>
              <a:t>Hub』</a:t>
            </a:r>
            <a:r>
              <a:rPr kumimoji="1" lang="ja-JP" altLang="en-US" sz="2800" dirty="0">
                <a:latin typeface="メイリオ" panose="020B0604030504040204" pitchFamily="50" charset="-128"/>
                <a:ea typeface="メイリオ" panose="020B0604030504040204" pitchFamily="50" charset="-128"/>
              </a:rPr>
              <a:t>へのアカウント登録</a:t>
            </a:r>
          </a:p>
        </p:txBody>
      </p:sp>
      <p:sp>
        <p:nvSpPr>
          <p:cNvPr id="11" name="テキスト ボックス 10">
            <a:extLst>
              <a:ext uri="{FF2B5EF4-FFF2-40B4-BE49-F238E27FC236}">
                <a16:creationId xmlns:a16="http://schemas.microsoft.com/office/drawing/2014/main" id="{2E3A49E1-7133-AF79-81DB-87412306F62D}"/>
              </a:ext>
            </a:extLst>
          </p:cNvPr>
          <p:cNvSpPr txBox="1"/>
          <p:nvPr/>
        </p:nvSpPr>
        <p:spPr>
          <a:xfrm>
            <a:off x="10371957" y="464607"/>
            <a:ext cx="1438276" cy="324498"/>
          </a:xfrm>
          <a:prstGeom prst="rect">
            <a:avLst/>
          </a:prstGeom>
          <a:solidFill>
            <a:srgbClr val="85B621"/>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新入社員処理</a:t>
            </a:r>
          </a:p>
        </p:txBody>
      </p:sp>
      <p:sp>
        <p:nvSpPr>
          <p:cNvPr id="12" name="四角形: 角を丸くする 11">
            <a:extLst>
              <a:ext uri="{FF2B5EF4-FFF2-40B4-BE49-F238E27FC236}">
                <a16:creationId xmlns:a16="http://schemas.microsoft.com/office/drawing/2014/main" id="{6AE495F8-CF16-CDB3-F306-FA06E495D4E0}"/>
              </a:ext>
            </a:extLst>
          </p:cNvPr>
          <p:cNvSpPr/>
          <p:nvPr/>
        </p:nvSpPr>
        <p:spPr>
          <a:xfrm>
            <a:off x="10658901" y="887103"/>
            <a:ext cx="1151332" cy="402694"/>
          </a:xfrm>
          <a:prstGeom prst="roundRect">
            <a:avLst/>
          </a:prstGeom>
          <a:solidFill>
            <a:schemeClr val="accent4">
              <a:lumMod val="20000"/>
              <a:lumOff val="80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7030A0"/>
                </a:solidFill>
                <a:latin typeface="メイリオ" panose="020B0604030504040204" pitchFamily="50" charset="-128"/>
                <a:ea typeface="メイリオ" panose="020B0604030504040204" pitchFamily="50" charset="-128"/>
              </a:rPr>
              <a:t>ブラウザ</a:t>
            </a:r>
          </a:p>
        </p:txBody>
      </p:sp>
      <p:pic>
        <p:nvPicPr>
          <p:cNvPr id="21" name="図 20">
            <a:extLst>
              <a:ext uri="{FF2B5EF4-FFF2-40B4-BE49-F238E27FC236}">
                <a16:creationId xmlns:a16="http://schemas.microsoft.com/office/drawing/2014/main" id="{408ADC13-CE9C-4776-3EAD-ED0AC157E2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382065" y="2181277"/>
            <a:ext cx="2732040" cy="3344865"/>
          </a:xfrm>
          <a:prstGeom prst="rect">
            <a:avLst/>
          </a:prstGeom>
        </p:spPr>
      </p:pic>
      <p:pic>
        <p:nvPicPr>
          <p:cNvPr id="25" name="図 24">
            <a:extLst>
              <a:ext uri="{FF2B5EF4-FFF2-40B4-BE49-F238E27FC236}">
                <a16:creationId xmlns:a16="http://schemas.microsoft.com/office/drawing/2014/main" id="{55E483CF-1A52-2447-1786-982FC8A1195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9078196" y="2181278"/>
            <a:ext cx="2732037" cy="3344864"/>
          </a:xfrm>
          <a:prstGeom prst="rect">
            <a:avLst/>
          </a:prstGeom>
        </p:spPr>
      </p:pic>
      <p:cxnSp>
        <p:nvCxnSpPr>
          <p:cNvPr id="26" name="直線矢印コネクタ 25">
            <a:extLst>
              <a:ext uri="{FF2B5EF4-FFF2-40B4-BE49-F238E27FC236}">
                <a16:creationId xmlns:a16="http://schemas.microsoft.com/office/drawing/2014/main" id="{B6908DC1-9D71-4E33-B0F4-EF68B0A992AE}"/>
              </a:ext>
            </a:extLst>
          </p:cNvPr>
          <p:cNvCxnSpPr>
            <a:cxnSpLocks/>
          </p:cNvCxnSpPr>
          <p:nvPr/>
        </p:nvCxnSpPr>
        <p:spPr>
          <a:xfrm>
            <a:off x="3122470" y="3849901"/>
            <a:ext cx="324000" cy="0"/>
          </a:xfrm>
          <a:prstGeom prst="straightConnector1">
            <a:avLst/>
          </a:prstGeom>
          <a:noFill/>
          <a:ln w="38100">
            <a:solidFill>
              <a:srgbClr val="C00000"/>
            </a:solidFill>
            <a:tailEnd type="triangle" w="lg" len="med"/>
          </a:ln>
        </p:spPr>
        <p:style>
          <a:lnRef idx="2">
            <a:schemeClr val="accent1">
              <a:shade val="15000"/>
            </a:schemeClr>
          </a:lnRef>
          <a:fillRef idx="1">
            <a:schemeClr val="accent1"/>
          </a:fillRef>
          <a:effectRef idx="0">
            <a:schemeClr val="accent1"/>
          </a:effectRef>
          <a:fontRef idx="minor">
            <a:schemeClr val="lt1"/>
          </a:fontRef>
        </p:style>
      </p:cxnSp>
      <p:cxnSp>
        <p:nvCxnSpPr>
          <p:cNvPr id="27" name="直線矢印コネクタ 26">
            <a:extLst>
              <a:ext uri="{FF2B5EF4-FFF2-40B4-BE49-F238E27FC236}">
                <a16:creationId xmlns:a16="http://schemas.microsoft.com/office/drawing/2014/main" id="{E35619F8-C8E3-DFE0-6594-826A21563B7C}"/>
              </a:ext>
            </a:extLst>
          </p:cNvPr>
          <p:cNvCxnSpPr>
            <a:cxnSpLocks/>
          </p:cNvCxnSpPr>
          <p:nvPr/>
        </p:nvCxnSpPr>
        <p:spPr>
          <a:xfrm>
            <a:off x="5961320" y="3842910"/>
            <a:ext cx="324000" cy="0"/>
          </a:xfrm>
          <a:prstGeom prst="straightConnector1">
            <a:avLst/>
          </a:prstGeom>
          <a:noFill/>
          <a:ln w="38100">
            <a:solidFill>
              <a:srgbClr val="C00000"/>
            </a:solidFill>
            <a:tailEnd type="triangle" w="lg" len="med"/>
          </a:ln>
        </p:spPr>
        <p:style>
          <a:lnRef idx="2">
            <a:schemeClr val="accent1">
              <a:shade val="15000"/>
            </a:schemeClr>
          </a:lnRef>
          <a:fillRef idx="1">
            <a:schemeClr val="accent1"/>
          </a:fillRef>
          <a:effectRef idx="0">
            <a:schemeClr val="accent1"/>
          </a:effectRef>
          <a:fontRef idx="minor">
            <a:schemeClr val="lt1"/>
          </a:fontRef>
        </p:style>
      </p:cxnSp>
      <p:cxnSp>
        <p:nvCxnSpPr>
          <p:cNvPr id="28" name="直線矢印コネクタ 27">
            <a:extLst>
              <a:ext uri="{FF2B5EF4-FFF2-40B4-BE49-F238E27FC236}">
                <a16:creationId xmlns:a16="http://schemas.microsoft.com/office/drawing/2014/main" id="{C5E734FF-362A-F8C2-D8BF-AF9D17B7D7A3}"/>
              </a:ext>
            </a:extLst>
          </p:cNvPr>
          <p:cNvCxnSpPr>
            <a:cxnSpLocks/>
          </p:cNvCxnSpPr>
          <p:nvPr/>
        </p:nvCxnSpPr>
        <p:spPr>
          <a:xfrm>
            <a:off x="8800170" y="3842910"/>
            <a:ext cx="324000" cy="0"/>
          </a:xfrm>
          <a:prstGeom prst="straightConnector1">
            <a:avLst/>
          </a:prstGeom>
          <a:noFill/>
          <a:ln w="38100">
            <a:solidFill>
              <a:srgbClr val="C00000"/>
            </a:solidFill>
            <a:tailEnd type="triangle" w="lg" len="med"/>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623363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AAB27B7-EEBB-8877-5A70-38A5007CDE65}"/>
              </a:ext>
            </a:extLst>
          </p:cNvPr>
          <p:cNvSpPr>
            <a:spLocks noGrp="1"/>
          </p:cNvSpPr>
          <p:nvPr>
            <p:ph type="sldNum" sz="quarter" idx="12"/>
          </p:nvPr>
        </p:nvSpPr>
        <p:spPr/>
        <p:txBody>
          <a:bodyPr/>
          <a:lstStyle/>
          <a:p>
            <a:fld id="{8DE01AFB-559C-49C2-AF83-836728682562}" type="slidenum">
              <a:rPr kumimoji="1" lang="ja-JP" altLang="en-US" smtClean="0"/>
              <a:t>13</a:t>
            </a:fld>
            <a:endParaRPr kumimoji="1" lang="ja-JP" altLang="en-US"/>
          </a:p>
        </p:txBody>
      </p:sp>
      <p:sp>
        <p:nvSpPr>
          <p:cNvPr id="12" name="テキスト プレースホルダー 2">
            <a:extLst>
              <a:ext uri="{FF2B5EF4-FFF2-40B4-BE49-F238E27FC236}">
                <a16:creationId xmlns:a16="http://schemas.microsoft.com/office/drawing/2014/main" id="{277CBAD3-6B7B-8A32-879B-472621AB4F6A}"/>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新入社員の仮登録が完了すると「</a:t>
            </a:r>
            <a:r>
              <a:rPr kumimoji="1" lang="en-US" altLang="ja-JP" sz="1800" dirty="0">
                <a:latin typeface="メイリオ" panose="020B0604030504040204" pitchFamily="50" charset="-128"/>
                <a:ea typeface="メイリオ" panose="020B0604030504040204" pitchFamily="50" charset="-128"/>
              </a:rPr>
              <a:t>PCA</a:t>
            </a:r>
            <a:r>
              <a:rPr kumimoji="1" lang="ja-JP" altLang="en-US" sz="1800" dirty="0">
                <a:latin typeface="メイリオ" panose="020B0604030504040204" pitchFamily="50" charset="-128"/>
                <a:ea typeface="メイリオ" panose="020B0604030504040204" pitchFamily="50" charset="-128"/>
              </a:rPr>
              <a:t> </a:t>
            </a:r>
            <a:r>
              <a:rPr kumimoji="1" lang="en-US" altLang="ja-JP" sz="1800" dirty="0">
                <a:latin typeface="メイリオ" panose="020B0604030504040204" pitchFamily="50" charset="-128"/>
                <a:ea typeface="メイリオ" panose="020B0604030504040204" pitchFamily="50" charset="-128"/>
              </a:rPr>
              <a:t>Hub</a:t>
            </a:r>
            <a:r>
              <a:rPr kumimoji="1" lang="ja-JP" altLang="en-US" sz="1800" dirty="0">
                <a:latin typeface="メイリオ" panose="020B0604030504040204" pitchFamily="50" charset="-128"/>
                <a:ea typeface="メイリオ" panose="020B0604030504040204" pitchFamily="50" charset="-128"/>
              </a:rPr>
              <a:t> テナント管理」にユーザーが登録されます。</a:t>
            </a:r>
            <a:endParaRPr kumimoji="1" lang="en-US" altLang="ja-JP" sz="1800" dirty="0">
              <a:latin typeface="メイリオ" panose="020B0604030504040204" pitchFamily="50" charset="-128"/>
              <a:ea typeface="メイリオ" panose="020B0604030504040204" pitchFamily="50" charset="-128"/>
            </a:endParaRPr>
          </a:p>
          <a:p>
            <a:pPr marL="50800"/>
            <a:r>
              <a:rPr kumimoji="1" lang="ja-JP" altLang="en-US" sz="1800" dirty="0">
                <a:latin typeface="メイリオ" panose="020B0604030504040204" pitchFamily="50" charset="-128"/>
                <a:ea typeface="メイリオ" panose="020B0604030504040204" pitchFamily="50" charset="-128"/>
              </a:rPr>
              <a:t>登録された新入社員は、ステータスが「未招待」となっていますので、</a:t>
            </a:r>
            <a:br>
              <a:rPr kumimoji="1" lang="en-US" altLang="ja-JP" sz="1800" dirty="0">
                <a:latin typeface="メイリオ" panose="020B0604030504040204" pitchFamily="50" charset="-128"/>
                <a:ea typeface="メイリオ" panose="020B0604030504040204" pitchFamily="50" charset="-128"/>
              </a:rPr>
            </a:br>
            <a:r>
              <a:rPr kumimoji="1" lang="ja-JP" altLang="en-US" sz="1800" dirty="0">
                <a:latin typeface="メイリオ" panose="020B0604030504040204" pitchFamily="50" charset="-128"/>
                <a:ea typeface="メイリオ" panose="020B0604030504040204" pitchFamily="50" charset="-128"/>
              </a:rPr>
              <a:t>「</a:t>
            </a:r>
            <a:r>
              <a:rPr kumimoji="1" lang="en-US" altLang="ja-JP" sz="1800" dirty="0">
                <a:latin typeface="メイリオ" panose="020B0604030504040204" pitchFamily="50" charset="-128"/>
                <a:ea typeface="メイリオ" panose="020B0604030504040204" pitchFamily="50" charset="-128"/>
              </a:rPr>
              <a:t>PCA Hub </a:t>
            </a:r>
            <a:r>
              <a:rPr kumimoji="1" lang="ja-JP" altLang="en-US" sz="1800" dirty="0">
                <a:latin typeface="メイリオ" panose="020B0604030504040204" pitchFamily="50" charset="-128"/>
                <a:ea typeface="メイリオ" panose="020B0604030504040204" pitchFamily="50" charset="-128"/>
              </a:rPr>
              <a:t>テナント管理」の「ユーザー一覧」から対象のユーザーにチェックを付け、</a:t>
            </a:r>
            <a:br>
              <a:rPr kumimoji="1" lang="en-US" altLang="ja-JP" sz="1800" dirty="0">
                <a:latin typeface="メイリオ" panose="020B0604030504040204" pitchFamily="50" charset="-128"/>
                <a:ea typeface="メイリオ" panose="020B0604030504040204" pitchFamily="50" charset="-128"/>
              </a:rPr>
            </a:b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アクション</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から［招待メールの送信］を行ってください</a:t>
            </a:r>
          </a:p>
          <a:p>
            <a:pPr marL="50800"/>
            <a:r>
              <a:rPr kumimoji="1" lang="ja-JP" altLang="en-US" sz="1800" dirty="0">
                <a:latin typeface="メイリオ" panose="020B0604030504040204" pitchFamily="50" charset="-128"/>
                <a:ea typeface="メイリオ" panose="020B0604030504040204" pitchFamily="50" charset="-128"/>
              </a:rPr>
              <a:t>これにより、登録したメールアドレス宛に「アカウント設定リクエスト」というメールが送信されます</a:t>
            </a:r>
          </a:p>
        </p:txBody>
      </p:sp>
      <p:sp>
        <p:nvSpPr>
          <p:cNvPr id="13" name="タイトル 1">
            <a:extLst>
              <a:ext uri="{FF2B5EF4-FFF2-40B4-BE49-F238E27FC236}">
                <a16:creationId xmlns:a16="http://schemas.microsoft.com/office/drawing/2014/main" id="{7A0A2105-DAE5-59C7-E676-FE516D971659}"/>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latin typeface="メイリオ" panose="020B0604030504040204" pitchFamily="50" charset="-128"/>
                <a:ea typeface="メイリオ" panose="020B0604030504040204" pitchFamily="50" charset="-128"/>
              </a:rPr>
              <a:t>1.『PCA</a:t>
            </a:r>
            <a:r>
              <a:rPr kumimoji="1" lang="ja-JP" altLang="en-US" sz="2800" dirty="0">
                <a:latin typeface="メイリオ" panose="020B0604030504040204" pitchFamily="50" charset="-128"/>
                <a:ea typeface="メイリオ" panose="020B0604030504040204" pitchFamily="50" charset="-128"/>
              </a:rPr>
              <a:t> </a:t>
            </a:r>
            <a:r>
              <a:rPr kumimoji="1" lang="en-US" altLang="ja-JP" sz="2800" dirty="0">
                <a:latin typeface="メイリオ" panose="020B0604030504040204" pitchFamily="50" charset="-128"/>
                <a:ea typeface="メイリオ" panose="020B0604030504040204" pitchFamily="50" charset="-128"/>
              </a:rPr>
              <a:t>Hub』</a:t>
            </a:r>
            <a:r>
              <a:rPr kumimoji="1" lang="ja-JP" altLang="en-US" sz="2800" dirty="0">
                <a:latin typeface="メイリオ" panose="020B0604030504040204" pitchFamily="50" charset="-128"/>
                <a:ea typeface="メイリオ" panose="020B0604030504040204" pitchFamily="50" charset="-128"/>
              </a:rPr>
              <a:t>へのアカウント登録</a:t>
            </a:r>
          </a:p>
        </p:txBody>
      </p:sp>
      <p:sp>
        <p:nvSpPr>
          <p:cNvPr id="14" name="テキスト ボックス 13">
            <a:extLst>
              <a:ext uri="{FF2B5EF4-FFF2-40B4-BE49-F238E27FC236}">
                <a16:creationId xmlns:a16="http://schemas.microsoft.com/office/drawing/2014/main" id="{C3219EBE-164B-7A2A-37A7-56F87F8AE553}"/>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pic>
        <p:nvPicPr>
          <p:cNvPr id="16" name="図 15">
            <a:extLst>
              <a:ext uri="{FF2B5EF4-FFF2-40B4-BE49-F238E27FC236}">
                <a16:creationId xmlns:a16="http://schemas.microsoft.com/office/drawing/2014/main" id="{96E33DCF-63E6-C043-696B-56038F2D0C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54933" y="2743199"/>
            <a:ext cx="9717024" cy="3386295"/>
          </a:xfrm>
          <a:prstGeom prst="rect">
            <a:avLst/>
          </a:prstGeom>
        </p:spPr>
      </p:pic>
      <p:sp>
        <p:nvSpPr>
          <p:cNvPr id="17" name="正方形/長方形 16">
            <a:extLst>
              <a:ext uri="{FF2B5EF4-FFF2-40B4-BE49-F238E27FC236}">
                <a16:creationId xmlns:a16="http://schemas.microsoft.com/office/drawing/2014/main" id="{98FAFC3F-3D2B-E860-861C-1E1252637E60}"/>
              </a:ext>
            </a:extLst>
          </p:cNvPr>
          <p:cNvSpPr/>
          <p:nvPr/>
        </p:nvSpPr>
        <p:spPr>
          <a:xfrm>
            <a:off x="654933" y="4868800"/>
            <a:ext cx="1494625" cy="43672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B24CCF8-CB67-64E8-67E9-081286BB4AD5}"/>
              </a:ext>
            </a:extLst>
          </p:cNvPr>
          <p:cNvSpPr/>
          <p:nvPr/>
        </p:nvSpPr>
        <p:spPr>
          <a:xfrm>
            <a:off x="2229713" y="3301259"/>
            <a:ext cx="1136485" cy="34629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F8F20269-DBD9-63AA-E037-16D811B53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831" y="3715640"/>
            <a:ext cx="1336430" cy="2667048"/>
          </a:xfrm>
          <a:prstGeom prst="rect">
            <a:avLst/>
          </a:prstGeom>
        </p:spPr>
      </p:pic>
      <p:sp>
        <p:nvSpPr>
          <p:cNvPr id="20" name="正方形/長方形 19">
            <a:extLst>
              <a:ext uri="{FF2B5EF4-FFF2-40B4-BE49-F238E27FC236}">
                <a16:creationId xmlns:a16="http://schemas.microsoft.com/office/drawing/2014/main" id="{3B08A8A5-7882-2B60-B6B3-B7DF0997C667}"/>
              </a:ext>
            </a:extLst>
          </p:cNvPr>
          <p:cNvSpPr/>
          <p:nvPr/>
        </p:nvSpPr>
        <p:spPr>
          <a:xfrm>
            <a:off x="2893927" y="4059534"/>
            <a:ext cx="1296000" cy="31922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911FC6FD-B4B2-6F4E-573A-768ADD83902D}"/>
              </a:ext>
            </a:extLst>
          </p:cNvPr>
          <p:cNvSpPr/>
          <p:nvPr/>
        </p:nvSpPr>
        <p:spPr>
          <a:xfrm>
            <a:off x="2335731" y="4952415"/>
            <a:ext cx="397421" cy="35311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648CC04-651D-B6B8-99E0-9F851DB49DF9}"/>
              </a:ext>
            </a:extLst>
          </p:cNvPr>
          <p:cNvSpPr txBox="1"/>
          <p:nvPr/>
        </p:nvSpPr>
        <p:spPr>
          <a:xfrm>
            <a:off x="8875147" y="5461263"/>
            <a:ext cx="3274978" cy="646331"/>
          </a:xfrm>
          <a:prstGeom prst="rect">
            <a:avLst/>
          </a:prstGeom>
          <a:noFill/>
        </p:spPr>
        <p:txBody>
          <a:bodyPr wrap="square">
            <a:spAutoFit/>
          </a:bodyPr>
          <a:lstStyle/>
          <a:p>
            <a:r>
              <a:rPr kumimoji="1" lang="en-US" altLang="ja-JP" sz="1800" dirty="0">
                <a:solidFill>
                  <a:schemeClr val="tx1"/>
                </a:solidFill>
                <a:latin typeface="メイリオ" panose="020B0604030504040204" pitchFamily="50" charset="-128"/>
                <a:ea typeface="メイリオ" panose="020B0604030504040204" pitchFamily="50" charset="-128"/>
              </a:rPr>
              <a:t>2.『PCA</a:t>
            </a:r>
            <a:r>
              <a:rPr kumimoji="1" lang="ja-JP" altLang="en-US" sz="1800" dirty="0">
                <a:solidFill>
                  <a:schemeClr val="tx1"/>
                </a:solidFill>
                <a:latin typeface="メイリオ" panose="020B0604030504040204" pitchFamily="50" charset="-128"/>
                <a:ea typeface="メイリオ" panose="020B0604030504040204" pitchFamily="50" charset="-128"/>
              </a:rPr>
              <a:t> </a:t>
            </a:r>
            <a:r>
              <a:rPr kumimoji="1" lang="en-US" altLang="ja-JP" sz="1800" dirty="0">
                <a:solidFill>
                  <a:schemeClr val="tx1"/>
                </a:solidFill>
                <a:latin typeface="メイリオ" panose="020B0604030504040204" pitchFamily="50" charset="-128"/>
                <a:ea typeface="メイリオ" panose="020B0604030504040204" pitchFamily="50" charset="-128"/>
              </a:rPr>
              <a:t>Hub</a:t>
            </a:r>
            <a:r>
              <a:rPr kumimoji="1" lang="ja-JP" altLang="en-US" sz="1800" dirty="0">
                <a:solidFill>
                  <a:schemeClr val="tx1"/>
                </a:solidFill>
                <a:latin typeface="メイリオ" panose="020B0604030504040204" pitchFamily="50" charset="-128"/>
                <a:ea typeface="メイリオ" panose="020B0604030504040204" pitchFamily="50" charset="-128"/>
              </a:rPr>
              <a:t> 労務管理</a:t>
            </a:r>
            <a:r>
              <a:rPr kumimoji="1" lang="en-US" altLang="ja-JP" sz="1800" dirty="0">
                <a:solidFill>
                  <a:schemeClr val="tx1"/>
                </a:solidFill>
                <a:latin typeface="メイリオ" panose="020B0604030504040204" pitchFamily="50" charset="-128"/>
                <a:ea typeface="メイリオ" panose="020B0604030504040204" pitchFamily="50" charset="-128"/>
              </a:rPr>
              <a:t>』</a:t>
            </a:r>
            <a:r>
              <a:rPr kumimoji="1" lang="ja-JP" altLang="en-US" sz="1800" dirty="0">
                <a:solidFill>
                  <a:schemeClr val="tx1"/>
                </a:solidFill>
                <a:latin typeface="メイリオ" panose="020B0604030504040204" pitchFamily="50" charset="-128"/>
                <a:ea typeface="メイリオ" panose="020B0604030504040204" pitchFamily="50" charset="-128"/>
              </a:rPr>
              <a:t>へのユーザー登録へ</a:t>
            </a:r>
          </a:p>
        </p:txBody>
      </p:sp>
      <p:pic>
        <p:nvPicPr>
          <p:cNvPr id="4" name="グラフィックス 3" descr="終了 単色塗りつぶし">
            <a:extLst>
              <a:ext uri="{FF2B5EF4-FFF2-40B4-BE49-F238E27FC236}">
                <a16:creationId xmlns:a16="http://schemas.microsoft.com/office/drawing/2014/main" id="{104565CD-46DE-18C4-3C51-3EE0AEF6322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189943" y="5422390"/>
            <a:ext cx="685204" cy="685204"/>
          </a:xfrm>
          <a:prstGeom prst="rect">
            <a:avLst/>
          </a:prstGeom>
        </p:spPr>
      </p:pic>
      <p:pic>
        <p:nvPicPr>
          <p:cNvPr id="5" name="図 4">
            <a:extLst>
              <a:ext uri="{FF2B5EF4-FFF2-40B4-BE49-F238E27FC236}">
                <a16:creationId xmlns:a16="http://schemas.microsoft.com/office/drawing/2014/main" id="{08C05BFD-3F53-1A12-C736-8EEF6B2D5E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2373" y="898565"/>
            <a:ext cx="1004835" cy="614495"/>
          </a:xfrm>
          <a:prstGeom prst="rect">
            <a:avLst/>
          </a:prstGeom>
        </p:spPr>
      </p:pic>
    </p:spTree>
    <p:extLst>
      <p:ext uri="{BB962C8B-B14F-4D97-AF65-F5344CB8AC3E}">
        <p14:creationId xmlns:p14="http://schemas.microsoft.com/office/powerpoint/2010/main" val="2138238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0A6C0-CC93-4DA0-85F4-09882CD4341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92E9E3D-977E-1607-ECE1-4CFCF850F24B}"/>
              </a:ext>
            </a:extLst>
          </p:cNvPr>
          <p:cNvSpPr>
            <a:spLocks noGrp="1"/>
          </p:cNvSpPr>
          <p:nvPr>
            <p:ph type="sldNum" sz="quarter" idx="12"/>
          </p:nvPr>
        </p:nvSpPr>
        <p:spPr/>
        <p:txBody>
          <a:bodyPr/>
          <a:lstStyle/>
          <a:p>
            <a:fld id="{8DE01AFB-559C-49C2-AF83-836728682562}" type="slidenum">
              <a:rPr kumimoji="1" lang="ja-JP" altLang="en-US" smtClean="0"/>
              <a:t>14</a:t>
            </a:fld>
            <a:endParaRPr kumimoji="1" lang="ja-JP" altLang="en-US"/>
          </a:p>
        </p:txBody>
      </p:sp>
      <p:graphicFrame>
        <p:nvGraphicFramePr>
          <p:cNvPr id="3" name="表 2">
            <a:extLst>
              <a:ext uri="{FF2B5EF4-FFF2-40B4-BE49-F238E27FC236}">
                <a16:creationId xmlns:a16="http://schemas.microsoft.com/office/drawing/2014/main" id="{F2C4F800-8E8F-4FD6-769E-C4182498D190}"/>
              </a:ext>
            </a:extLst>
          </p:cNvPr>
          <p:cNvGraphicFramePr>
            <a:graphicFrameLocks noGrp="1"/>
          </p:cNvGraphicFramePr>
          <p:nvPr>
            <p:extLst>
              <p:ext uri="{D42A27DB-BD31-4B8C-83A1-F6EECF244321}">
                <p14:modId xmlns:p14="http://schemas.microsoft.com/office/powerpoint/2010/main" val="3233454577"/>
              </p:ext>
            </p:extLst>
          </p:nvPr>
        </p:nvGraphicFramePr>
        <p:xfrm>
          <a:off x="961292" y="1558278"/>
          <a:ext cx="6665407" cy="4134712"/>
        </p:xfrm>
        <a:graphic>
          <a:graphicData uri="http://schemas.openxmlformats.org/drawingml/2006/table">
            <a:tbl>
              <a:tblPr firstRow="1" bandRow="1">
                <a:tableStyleId>{5940675A-B579-460E-94D1-54222C63F5DA}</a:tableStyleId>
              </a:tblPr>
              <a:tblGrid>
                <a:gridCol w="6665407">
                  <a:extLst>
                    <a:ext uri="{9D8B030D-6E8A-4147-A177-3AD203B41FA5}">
                      <a16:colId xmlns:a16="http://schemas.microsoft.com/office/drawing/2014/main" val="753286782"/>
                    </a:ext>
                  </a:extLst>
                </a:gridCol>
              </a:tblGrid>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1.『PCA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へのユーザー登録</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2425089"/>
                  </a:ext>
                </a:extLst>
              </a:tr>
              <a:tr h="516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2.『PCA</a:t>
                      </a:r>
                      <a:r>
                        <a:rPr kumimoji="1" lang="ja-JP" altLang="en-US" sz="2400" dirty="0">
                          <a:solidFill>
                            <a:schemeClr val="tx1"/>
                          </a:solidFill>
                          <a:latin typeface="メイリオ" panose="020B0604030504040204" pitchFamily="50" charset="-128"/>
                          <a:ea typeface="メイリオ" panose="020B0604030504040204" pitchFamily="50" charset="-128"/>
                        </a:rPr>
                        <a:t> </a:t>
                      </a:r>
                      <a:r>
                        <a:rPr kumimoji="1" lang="en-US" altLang="ja-JP" sz="2400" dirty="0">
                          <a:solidFill>
                            <a:schemeClr val="tx1"/>
                          </a:solidFill>
                          <a:latin typeface="メイリオ" panose="020B0604030504040204" pitchFamily="50" charset="-128"/>
                          <a:ea typeface="メイリオ" panose="020B0604030504040204" pitchFamily="50" charset="-128"/>
                        </a:rPr>
                        <a:t>Hub</a:t>
                      </a:r>
                      <a:r>
                        <a:rPr kumimoji="1" lang="ja-JP" altLang="en-US" sz="2400" dirty="0">
                          <a:solidFill>
                            <a:schemeClr val="tx1"/>
                          </a:solidFill>
                          <a:latin typeface="メイリオ" panose="020B0604030504040204" pitchFamily="50" charset="-128"/>
                          <a:ea typeface="メイリオ" panose="020B0604030504040204" pitchFamily="50" charset="-128"/>
                        </a:rPr>
                        <a:t> 労務管理</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へのユーザー登録</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1659674"/>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3.『PCA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へのログインパスワードの設定</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5575596"/>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4.</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社員マスターの登録</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8431098"/>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5.</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入社手続きの依頼を実行</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4270291"/>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6.</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自身の情報の入力と申請</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1664251"/>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7.</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申請された内容を確認</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0675810"/>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8.『PCA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給与シリーズ</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に受入</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0775115"/>
                  </a:ext>
                </a:extLst>
              </a:tr>
            </a:tbl>
          </a:graphicData>
        </a:graphic>
      </p:graphicFrame>
    </p:spTree>
    <p:extLst>
      <p:ext uri="{BB962C8B-B14F-4D97-AF65-F5344CB8AC3E}">
        <p14:creationId xmlns:p14="http://schemas.microsoft.com/office/powerpoint/2010/main" val="534925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66F5BAE-88E4-29C7-CF94-7B68EB4CBFB1}"/>
              </a:ext>
            </a:extLst>
          </p:cNvPr>
          <p:cNvSpPr>
            <a:spLocks noGrp="1"/>
          </p:cNvSpPr>
          <p:nvPr>
            <p:ph type="sldNum" sz="quarter" idx="12"/>
          </p:nvPr>
        </p:nvSpPr>
        <p:spPr/>
        <p:txBody>
          <a:bodyPr/>
          <a:lstStyle/>
          <a:p>
            <a:fld id="{8DE01AFB-559C-49C2-AF83-836728682562}" type="slidenum">
              <a:rPr kumimoji="1" lang="ja-JP" altLang="en-US" smtClean="0"/>
              <a:t>15</a:t>
            </a:fld>
            <a:endParaRPr kumimoji="1" lang="ja-JP" altLang="en-US"/>
          </a:p>
        </p:txBody>
      </p:sp>
      <p:sp>
        <p:nvSpPr>
          <p:cNvPr id="12" name="テキスト プレースホルダー 2">
            <a:extLst>
              <a:ext uri="{FF2B5EF4-FFF2-40B4-BE49-F238E27FC236}">
                <a16:creationId xmlns:a16="http://schemas.microsoft.com/office/drawing/2014/main" id="{9352A30F-D198-6CA5-EB50-CEEAF24F1FF2}"/>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a:t>
            </a:r>
            <a:r>
              <a:rPr kumimoji="1" lang="en-US" altLang="ja-JP" sz="1800" dirty="0">
                <a:latin typeface="メイリオ" panose="020B0604030504040204" pitchFamily="50" charset="-128"/>
                <a:ea typeface="メイリオ" panose="020B0604030504040204" pitchFamily="50" charset="-128"/>
              </a:rPr>
              <a:t>PCA Hub </a:t>
            </a:r>
            <a:r>
              <a:rPr kumimoji="1" lang="ja-JP" altLang="en-US" sz="1800" dirty="0">
                <a:latin typeface="メイリオ" panose="020B0604030504040204" pitchFamily="50" charset="-128"/>
                <a:ea typeface="メイリオ" panose="020B0604030504040204" pitchFamily="50" charset="-128"/>
              </a:rPr>
              <a:t>テナント管理」の「サービス管理」－「</a:t>
            </a:r>
            <a:r>
              <a:rPr kumimoji="1" lang="en-US" altLang="ja-JP" sz="1800" dirty="0">
                <a:latin typeface="メイリオ" panose="020B0604030504040204" pitchFamily="50" charset="-128"/>
                <a:ea typeface="メイリオ" panose="020B0604030504040204" pitchFamily="50" charset="-128"/>
              </a:rPr>
              <a:t>PCA Hub </a:t>
            </a:r>
            <a:r>
              <a:rPr kumimoji="1" lang="ja-JP" altLang="en-US" sz="1800" dirty="0">
                <a:latin typeface="メイリオ" panose="020B0604030504040204" pitchFamily="50" charset="-128"/>
                <a:ea typeface="メイリオ" panose="020B0604030504040204" pitchFamily="50" charset="-128"/>
              </a:rPr>
              <a:t>労務管理」をクリックし、</a:t>
            </a:r>
            <a:br>
              <a:rPr kumimoji="1" lang="en-US" altLang="ja-JP" sz="1800" dirty="0">
                <a:latin typeface="メイリオ" panose="020B0604030504040204" pitchFamily="50" charset="-128"/>
                <a:ea typeface="メイリオ" panose="020B0604030504040204" pitchFamily="50" charset="-128"/>
              </a:rPr>
            </a:br>
            <a:r>
              <a:rPr kumimoji="1" lang="ja-JP" altLang="en-US" sz="1800" dirty="0">
                <a:latin typeface="メイリオ" panose="020B0604030504040204" pitchFamily="50" charset="-128"/>
                <a:ea typeface="メイリオ" panose="020B0604030504040204" pitchFamily="50" charset="-128"/>
              </a:rPr>
              <a:t>労務管理のライセンスを付与します</a:t>
            </a:r>
            <a:br>
              <a:rPr kumimoji="1" lang="en-US" altLang="ja-JP" sz="1800" dirty="0">
                <a:latin typeface="メイリオ" panose="020B0604030504040204" pitchFamily="50" charset="-128"/>
                <a:ea typeface="メイリオ" panose="020B0604030504040204" pitchFamily="50" charset="-128"/>
              </a:rPr>
            </a:br>
            <a:r>
              <a:rPr kumimoji="1" lang="ja-JP" altLang="en-US" sz="1800" dirty="0">
                <a:latin typeface="メイリオ" panose="020B0604030504040204" pitchFamily="50" charset="-128"/>
                <a:ea typeface="メイリオ" panose="020B0604030504040204" pitchFamily="50" charset="-128"/>
              </a:rPr>
              <a:t>画面右の［編集］から登録を行ってください</a:t>
            </a:r>
          </a:p>
          <a:p>
            <a:pPr marL="50800"/>
            <a:endParaRPr kumimoji="1" lang="ja-JP" altLang="en-US" sz="1800" dirty="0">
              <a:latin typeface="メイリオ" panose="020B0604030504040204" pitchFamily="50" charset="-128"/>
              <a:ea typeface="メイリオ" panose="020B0604030504040204" pitchFamily="50" charset="-128"/>
            </a:endParaRPr>
          </a:p>
        </p:txBody>
      </p:sp>
      <p:sp>
        <p:nvSpPr>
          <p:cNvPr id="13" name="タイトル 1">
            <a:extLst>
              <a:ext uri="{FF2B5EF4-FFF2-40B4-BE49-F238E27FC236}">
                <a16:creationId xmlns:a16="http://schemas.microsoft.com/office/drawing/2014/main" id="{200A0D8E-0F89-4D9C-B709-4527AC7D1869}"/>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latin typeface="メイリオ" panose="020B0604030504040204" pitchFamily="50" charset="-128"/>
                <a:ea typeface="メイリオ" panose="020B0604030504040204" pitchFamily="50" charset="-128"/>
              </a:rPr>
              <a:t>2.『PCA Hub </a:t>
            </a:r>
            <a:r>
              <a:rPr kumimoji="1" lang="ja-JP" altLang="en-US" sz="2800" dirty="0">
                <a:latin typeface="メイリオ" panose="020B0604030504040204" pitchFamily="50" charset="-128"/>
                <a:ea typeface="メイリオ" panose="020B0604030504040204" pitchFamily="50" charset="-128"/>
              </a:rPr>
              <a:t>労務管理</a:t>
            </a:r>
            <a:r>
              <a:rPr kumimoji="1" lang="en-US" altLang="ja-JP" sz="2800" dirty="0">
                <a:latin typeface="メイリオ" panose="020B0604030504040204" pitchFamily="50" charset="-128"/>
                <a:ea typeface="メイリオ" panose="020B0604030504040204" pitchFamily="50" charset="-128"/>
              </a:rPr>
              <a:t>』</a:t>
            </a:r>
            <a:r>
              <a:rPr kumimoji="1" lang="ja-JP" altLang="en-US" sz="2800" dirty="0">
                <a:latin typeface="メイリオ" panose="020B0604030504040204" pitchFamily="50" charset="-128"/>
                <a:ea typeface="メイリオ" panose="020B0604030504040204" pitchFamily="50" charset="-128"/>
              </a:rPr>
              <a:t>へのユーザー登録</a:t>
            </a:r>
          </a:p>
        </p:txBody>
      </p:sp>
      <p:sp>
        <p:nvSpPr>
          <p:cNvPr id="14" name="テキスト ボックス 13">
            <a:extLst>
              <a:ext uri="{FF2B5EF4-FFF2-40B4-BE49-F238E27FC236}">
                <a16:creationId xmlns:a16="http://schemas.microsoft.com/office/drawing/2014/main" id="{185B4AF8-9698-2015-029A-0C6CCD27C4D6}"/>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pic>
        <p:nvPicPr>
          <p:cNvPr id="17" name="図 16">
            <a:extLst>
              <a:ext uri="{FF2B5EF4-FFF2-40B4-BE49-F238E27FC236}">
                <a16:creationId xmlns:a16="http://schemas.microsoft.com/office/drawing/2014/main" id="{D2A85A26-D7F9-3E11-FF99-C28F92A967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33996" y="2182327"/>
            <a:ext cx="11276237" cy="3745323"/>
          </a:xfrm>
          <a:prstGeom prst="rect">
            <a:avLst/>
          </a:prstGeom>
        </p:spPr>
      </p:pic>
      <p:sp>
        <p:nvSpPr>
          <p:cNvPr id="18" name="正方形/長方形 17">
            <a:extLst>
              <a:ext uri="{FF2B5EF4-FFF2-40B4-BE49-F238E27FC236}">
                <a16:creationId xmlns:a16="http://schemas.microsoft.com/office/drawing/2014/main" id="{9C0EE58C-5D4E-F6B0-EAA5-C8EDE4909AA0}"/>
              </a:ext>
            </a:extLst>
          </p:cNvPr>
          <p:cNvSpPr/>
          <p:nvPr/>
        </p:nvSpPr>
        <p:spPr>
          <a:xfrm>
            <a:off x="533996" y="4818558"/>
            <a:ext cx="1314901" cy="35634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D961DD48-7F76-95B3-A791-B65C19A5D0E1}"/>
              </a:ext>
            </a:extLst>
          </p:cNvPr>
          <p:cNvSpPr/>
          <p:nvPr/>
        </p:nvSpPr>
        <p:spPr>
          <a:xfrm>
            <a:off x="1972585" y="4996729"/>
            <a:ext cx="1443855" cy="35634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2D55B24A-D366-62B7-2ACC-00DC5309D2CB}"/>
              </a:ext>
            </a:extLst>
          </p:cNvPr>
          <p:cNvSpPr/>
          <p:nvPr/>
        </p:nvSpPr>
        <p:spPr>
          <a:xfrm>
            <a:off x="10641241" y="2750271"/>
            <a:ext cx="1026812" cy="324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0871C976-6DBB-5CB8-0712-9EDB53BD5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2373" y="898565"/>
            <a:ext cx="1004835" cy="614495"/>
          </a:xfrm>
          <a:prstGeom prst="rect">
            <a:avLst/>
          </a:prstGeom>
        </p:spPr>
      </p:pic>
    </p:spTree>
    <p:extLst>
      <p:ext uri="{BB962C8B-B14F-4D97-AF65-F5344CB8AC3E}">
        <p14:creationId xmlns:p14="http://schemas.microsoft.com/office/powerpoint/2010/main" val="142817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BC785E86-783A-6D79-A7BD-ADEC12F72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8410" y="2181712"/>
            <a:ext cx="5279594" cy="3859102"/>
          </a:xfrm>
          <a:prstGeom prst="rect">
            <a:avLst/>
          </a:prstGeom>
        </p:spPr>
      </p:pic>
      <p:pic>
        <p:nvPicPr>
          <p:cNvPr id="23" name="図 22">
            <a:extLst>
              <a:ext uri="{FF2B5EF4-FFF2-40B4-BE49-F238E27FC236}">
                <a16:creationId xmlns:a16="http://schemas.microsoft.com/office/drawing/2014/main" id="{36CCB34A-2C90-D163-B789-C0B2D4619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76" y="1550036"/>
            <a:ext cx="5285690" cy="3859102"/>
          </a:xfrm>
          <a:prstGeom prst="rect">
            <a:avLst/>
          </a:prstGeom>
        </p:spPr>
      </p:pic>
      <p:sp>
        <p:nvSpPr>
          <p:cNvPr id="2" name="スライド番号プレースホルダー 1">
            <a:extLst>
              <a:ext uri="{FF2B5EF4-FFF2-40B4-BE49-F238E27FC236}">
                <a16:creationId xmlns:a16="http://schemas.microsoft.com/office/drawing/2014/main" id="{D326FD79-72F7-F3EA-A48B-06B237CF3725}"/>
              </a:ext>
            </a:extLst>
          </p:cNvPr>
          <p:cNvSpPr>
            <a:spLocks noGrp="1"/>
          </p:cNvSpPr>
          <p:nvPr>
            <p:ph type="sldNum" sz="quarter" idx="12"/>
          </p:nvPr>
        </p:nvSpPr>
        <p:spPr/>
        <p:txBody>
          <a:bodyPr/>
          <a:lstStyle/>
          <a:p>
            <a:fld id="{8DE01AFB-559C-49C2-AF83-836728682562}" type="slidenum">
              <a:rPr kumimoji="1" lang="ja-JP" altLang="en-US" smtClean="0"/>
              <a:t>16</a:t>
            </a:fld>
            <a:endParaRPr kumimoji="1" lang="ja-JP" altLang="en-US"/>
          </a:p>
        </p:txBody>
      </p:sp>
      <p:sp>
        <p:nvSpPr>
          <p:cNvPr id="3" name="テキスト プレースホルダー 2">
            <a:extLst>
              <a:ext uri="{FF2B5EF4-FFF2-40B4-BE49-F238E27FC236}">
                <a16:creationId xmlns:a16="http://schemas.microsoft.com/office/drawing/2014/main" id="{EFBCA443-867E-2C90-811D-E5D39E582DB3}"/>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検索ウインドウから対象の新入社員を選択し、</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保存</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をクリックします</a:t>
            </a:r>
          </a:p>
        </p:txBody>
      </p:sp>
      <p:sp>
        <p:nvSpPr>
          <p:cNvPr id="5" name="タイトル 1">
            <a:extLst>
              <a:ext uri="{FF2B5EF4-FFF2-40B4-BE49-F238E27FC236}">
                <a16:creationId xmlns:a16="http://schemas.microsoft.com/office/drawing/2014/main" id="{0DE4B5CD-906F-3FA4-17FA-5DB9D87A0FD8}"/>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solidFill>
                  <a:schemeClr val="tx1"/>
                </a:solidFill>
                <a:latin typeface="メイリオ" panose="020B0604030504040204" pitchFamily="50" charset="-128"/>
                <a:ea typeface="メイリオ" panose="020B0604030504040204" pitchFamily="50" charset="-128"/>
              </a:rPr>
              <a:t>2.『PCA</a:t>
            </a:r>
            <a:r>
              <a:rPr kumimoji="1" lang="ja-JP" altLang="en-US" sz="2800" dirty="0">
                <a:solidFill>
                  <a:schemeClr val="tx1"/>
                </a:solidFill>
                <a:latin typeface="メイリオ" panose="020B0604030504040204" pitchFamily="50" charset="-128"/>
                <a:ea typeface="メイリオ" panose="020B0604030504040204" pitchFamily="50" charset="-128"/>
              </a:rPr>
              <a:t> </a:t>
            </a:r>
            <a:r>
              <a:rPr kumimoji="1" lang="en-US" altLang="ja-JP" sz="2800" dirty="0">
                <a:solidFill>
                  <a:schemeClr val="tx1"/>
                </a:solidFill>
                <a:latin typeface="メイリオ" panose="020B0604030504040204" pitchFamily="50" charset="-128"/>
                <a:ea typeface="メイリオ" panose="020B0604030504040204" pitchFamily="50" charset="-128"/>
              </a:rPr>
              <a:t>Hub</a:t>
            </a:r>
            <a:r>
              <a:rPr kumimoji="1" lang="ja-JP" altLang="en-US" sz="2800" dirty="0">
                <a:solidFill>
                  <a:schemeClr val="tx1"/>
                </a:solidFill>
                <a:latin typeface="メイリオ" panose="020B0604030504040204" pitchFamily="50" charset="-128"/>
                <a:ea typeface="メイリオ" panose="020B0604030504040204" pitchFamily="50" charset="-128"/>
              </a:rPr>
              <a:t> 労務管理</a:t>
            </a:r>
            <a:r>
              <a:rPr kumimoji="1" lang="en-US" altLang="ja-JP" sz="2800" dirty="0">
                <a:solidFill>
                  <a:schemeClr val="tx1"/>
                </a:solidFill>
                <a:latin typeface="メイリオ" panose="020B0604030504040204" pitchFamily="50" charset="-128"/>
                <a:ea typeface="メイリオ" panose="020B0604030504040204" pitchFamily="50" charset="-128"/>
              </a:rPr>
              <a:t>』</a:t>
            </a:r>
            <a:r>
              <a:rPr kumimoji="1" lang="ja-JP" altLang="en-US" sz="2800" dirty="0">
                <a:solidFill>
                  <a:schemeClr val="tx1"/>
                </a:solidFill>
                <a:latin typeface="メイリオ" panose="020B0604030504040204" pitchFamily="50" charset="-128"/>
                <a:ea typeface="メイリオ" panose="020B0604030504040204" pitchFamily="50" charset="-128"/>
              </a:rPr>
              <a:t>へのユーザー登録</a:t>
            </a:r>
          </a:p>
        </p:txBody>
      </p:sp>
      <p:sp>
        <p:nvSpPr>
          <p:cNvPr id="6" name="テキスト ボックス 5">
            <a:extLst>
              <a:ext uri="{FF2B5EF4-FFF2-40B4-BE49-F238E27FC236}">
                <a16:creationId xmlns:a16="http://schemas.microsoft.com/office/drawing/2014/main" id="{5F0673BB-FD0B-70DE-8DF3-5D26CBA0E1BA}"/>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sp>
        <p:nvSpPr>
          <p:cNvPr id="10" name="フリーフォーム: 図形 9">
            <a:extLst>
              <a:ext uri="{FF2B5EF4-FFF2-40B4-BE49-F238E27FC236}">
                <a16:creationId xmlns:a16="http://schemas.microsoft.com/office/drawing/2014/main" id="{FE2D7857-52DD-B5AA-96D0-2BBCA376A5AF}"/>
              </a:ext>
            </a:extLst>
          </p:cNvPr>
          <p:cNvSpPr/>
          <p:nvPr/>
        </p:nvSpPr>
        <p:spPr>
          <a:xfrm>
            <a:off x="5939555" y="1874629"/>
            <a:ext cx="662212" cy="307083"/>
          </a:xfrm>
          <a:custGeom>
            <a:avLst/>
            <a:gdLst>
              <a:gd name="csX0" fmla="*/ 0 w 481263"/>
              <a:gd name="csY0" fmla="*/ 0 h 445168"/>
              <a:gd name="csX1" fmla="*/ 481263 w 481263"/>
              <a:gd name="csY1" fmla="*/ 0 h 445168"/>
              <a:gd name="csX2" fmla="*/ 481263 w 481263"/>
              <a:gd name="csY2" fmla="*/ 445168 h 445168"/>
            </a:gdLst>
            <a:ahLst/>
            <a:cxnLst>
              <a:cxn ang="0">
                <a:pos x="csX0" y="csY0"/>
              </a:cxn>
              <a:cxn ang="0">
                <a:pos x="csX1" y="csY1"/>
              </a:cxn>
              <a:cxn ang="0">
                <a:pos x="csX2" y="csY2"/>
              </a:cxn>
            </a:cxnLst>
            <a:rect l="l" t="t" r="r" b="b"/>
            <a:pathLst>
              <a:path w="481263" h="445168">
                <a:moveTo>
                  <a:pt x="0" y="0"/>
                </a:moveTo>
                <a:lnTo>
                  <a:pt x="481263" y="0"/>
                </a:lnTo>
                <a:lnTo>
                  <a:pt x="481263" y="445168"/>
                </a:lnTo>
              </a:path>
            </a:pathLst>
          </a:custGeom>
          <a:noFill/>
          <a:ln w="38100">
            <a:solidFill>
              <a:srgbClr val="C00000"/>
            </a:solidFill>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5E7D743-6964-FB5C-E573-563A72D06646}"/>
              </a:ext>
            </a:extLst>
          </p:cNvPr>
          <p:cNvSpPr/>
          <p:nvPr/>
        </p:nvSpPr>
        <p:spPr>
          <a:xfrm>
            <a:off x="2652800" y="2982641"/>
            <a:ext cx="3240000" cy="630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D6D4F5B-71E9-BBC0-267B-54B965CBFA02}"/>
              </a:ext>
            </a:extLst>
          </p:cNvPr>
          <p:cNvSpPr/>
          <p:nvPr/>
        </p:nvSpPr>
        <p:spPr>
          <a:xfrm>
            <a:off x="9798853" y="2231952"/>
            <a:ext cx="922738" cy="31028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14E6714-38C2-330C-54F3-5D5277352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2373" y="898565"/>
            <a:ext cx="1004835" cy="614495"/>
          </a:xfrm>
          <a:prstGeom prst="rect">
            <a:avLst/>
          </a:prstGeom>
        </p:spPr>
      </p:pic>
    </p:spTree>
    <p:extLst>
      <p:ext uri="{BB962C8B-B14F-4D97-AF65-F5344CB8AC3E}">
        <p14:creationId xmlns:p14="http://schemas.microsoft.com/office/powerpoint/2010/main" val="2594182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3EEB5875-9F04-BE36-1BD0-E5A43C65A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294" y="3355486"/>
            <a:ext cx="8711939" cy="2615411"/>
          </a:xfrm>
          <a:prstGeom prst="rect">
            <a:avLst/>
          </a:prstGeom>
          <a:ln>
            <a:solidFill>
              <a:schemeClr val="tx1"/>
            </a:solidFill>
          </a:ln>
        </p:spPr>
      </p:pic>
      <p:pic>
        <p:nvPicPr>
          <p:cNvPr id="10" name="図 9">
            <a:extLst>
              <a:ext uri="{FF2B5EF4-FFF2-40B4-BE49-F238E27FC236}">
                <a16:creationId xmlns:a16="http://schemas.microsoft.com/office/drawing/2014/main" id="{3C19290A-C5B8-6529-5B0E-E4F80FFD8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81" y="2073496"/>
            <a:ext cx="8644877" cy="951058"/>
          </a:xfrm>
          <a:prstGeom prst="rect">
            <a:avLst/>
          </a:prstGeom>
          <a:ln>
            <a:solidFill>
              <a:schemeClr val="tx1"/>
            </a:solidFill>
          </a:ln>
        </p:spPr>
      </p:pic>
      <p:sp>
        <p:nvSpPr>
          <p:cNvPr id="2" name="スライド番号プレースホルダー 1">
            <a:extLst>
              <a:ext uri="{FF2B5EF4-FFF2-40B4-BE49-F238E27FC236}">
                <a16:creationId xmlns:a16="http://schemas.microsoft.com/office/drawing/2014/main" id="{4C92E600-C259-FB88-4916-DA57F18791C7}"/>
              </a:ext>
            </a:extLst>
          </p:cNvPr>
          <p:cNvSpPr>
            <a:spLocks noGrp="1"/>
          </p:cNvSpPr>
          <p:nvPr>
            <p:ph type="sldNum" sz="quarter" idx="12"/>
          </p:nvPr>
        </p:nvSpPr>
        <p:spPr/>
        <p:txBody>
          <a:bodyPr/>
          <a:lstStyle/>
          <a:p>
            <a:fld id="{8DE01AFB-559C-49C2-AF83-836728682562}" type="slidenum">
              <a:rPr kumimoji="1" lang="ja-JP" altLang="en-US" smtClean="0"/>
              <a:t>17</a:t>
            </a:fld>
            <a:endParaRPr kumimoji="1" lang="ja-JP" altLang="en-US"/>
          </a:p>
        </p:txBody>
      </p:sp>
      <p:sp>
        <p:nvSpPr>
          <p:cNvPr id="3" name="テキスト プレースホルダー 2">
            <a:extLst>
              <a:ext uri="{FF2B5EF4-FFF2-40B4-BE49-F238E27FC236}">
                <a16:creationId xmlns:a16="http://schemas.microsoft.com/office/drawing/2014/main" id="{105BA850-2285-EE26-D188-D32A686B6742}"/>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新入社員のメールに「ライセンス付与のお知らせ」というメールが届きます</a:t>
            </a:r>
            <a:endParaRPr kumimoji="1" lang="en-US" altLang="ja-JP" sz="1800" dirty="0">
              <a:latin typeface="メイリオ" panose="020B0604030504040204" pitchFamily="50" charset="-128"/>
              <a:ea typeface="メイリオ" panose="020B0604030504040204" pitchFamily="50" charset="-128"/>
            </a:endParaRPr>
          </a:p>
          <a:p>
            <a:pPr marL="50800"/>
            <a:r>
              <a:rPr kumimoji="1" lang="ja-JP" altLang="en-US" sz="1800" dirty="0">
                <a:latin typeface="メイリオ" panose="020B0604030504040204" pitchFamily="50" charset="-128"/>
                <a:ea typeface="メイリオ" panose="020B0604030504040204" pitchFamily="50" charset="-128"/>
              </a:rPr>
              <a:t>新入社員が</a:t>
            </a:r>
            <a:r>
              <a:rPr kumimoji="1" lang="en-US" altLang="ja-JP" sz="1800" dirty="0">
                <a:latin typeface="メイリオ" panose="020B0604030504040204" pitchFamily="50" charset="-128"/>
                <a:ea typeface="メイリオ" panose="020B0604030504040204" pitchFamily="50" charset="-128"/>
              </a:rPr>
              <a:t>『PCA</a:t>
            </a:r>
            <a:r>
              <a:rPr kumimoji="1" lang="ja-JP" altLang="en-US" sz="1800" dirty="0">
                <a:latin typeface="メイリオ" panose="020B0604030504040204" pitchFamily="50" charset="-128"/>
                <a:ea typeface="メイリオ" panose="020B0604030504040204" pitchFamily="50" charset="-128"/>
              </a:rPr>
              <a:t> </a:t>
            </a:r>
            <a:r>
              <a:rPr kumimoji="1" lang="en-US" altLang="ja-JP" sz="1800" dirty="0">
                <a:latin typeface="メイリオ" panose="020B0604030504040204" pitchFamily="50" charset="-128"/>
                <a:ea typeface="メイリオ" panose="020B0604030504040204" pitchFamily="50" charset="-128"/>
              </a:rPr>
              <a:t>Hub</a:t>
            </a:r>
            <a:r>
              <a:rPr kumimoji="1" lang="ja-JP" altLang="en-US" sz="1800" dirty="0">
                <a:latin typeface="メイリオ" panose="020B0604030504040204" pitchFamily="50" charset="-128"/>
                <a:ea typeface="メイリオ" panose="020B0604030504040204" pitchFamily="50" charset="-128"/>
              </a:rPr>
              <a:t> 労務管理</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にログインできるようになります</a:t>
            </a:r>
            <a:endParaRPr kumimoji="1" lang="en-US" altLang="ja-JP" sz="1800" dirty="0">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F87A7D6B-2CC4-2955-7AD8-8466A0333A0B}"/>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solidFill>
                  <a:schemeClr val="tx1"/>
                </a:solidFill>
                <a:latin typeface="メイリオ" panose="020B0604030504040204" pitchFamily="50" charset="-128"/>
                <a:ea typeface="メイリオ" panose="020B0604030504040204" pitchFamily="50" charset="-128"/>
              </a:rPr>
              <a:t>2.『PCA</a:t>
            </a:r>
            <a:r>
              <a:rPr kumimoji="1" lang="ja-JP" altLang="en-US" sz="2800" dirty="0">
                <a:solidFill>
                  <a:schemeClr val="tx1"/>
                </a:solidFill>
                <a:latin typeface="メイリオ" panose="020B0604030504040204" pitchFamily="50" charset="-128"/>
                <a:ea typeface="メイリオ" panose="020B0604030504040204" pitchFamily="50" charset="-128"/>
              </a:rPr>
              <a:t> </a:t>
            </a:r>
            <a:r>
              <a:rPr kumimoji="1" lang="en-US" altLang="ja-JP" sz="2800" dirty="0">
                <a:solidFill>
                  <a:schemeClr val="tx1"/>
                </a:solidFill>
                <a:latin typeface="メイリオ" panose="020B0604030504040204" pitchFamily="50" charset="-128"/>
                <a:ea typeface="メイリオ" panose="020B0604030504040204" pitchFamily="50" charset="-128"/>
              </a:rPr>
              <a:t>Hub</a:t>
            </a:r>
            <a:r>
              <a:rPr kumimoji="1" lang="ja-JP" altLang="en-US" sz="2800" dirty="0">
                <a:solidFill>
                  <a:schemeClr val="tx1"/>
                </a:solidFill>
                <a:latin typeface="メイリオ" panose="020B0604030504040204" pitchFamily="50" charset="-128"/>
                <a:ea typeface="メイリオ" panose="020B0604030504040204" pitchFamily="50" charset="-128"/>
              </a:rPr>
              <a:t> 労務管理</a:t>
            </a:r>
            <a:r>
              <a:rPr kumimoji="1" lang="en-US" altLang="ja-JP" sz="2800" dirty="0">
                <a:solidFill>
                  <a:schemeClr val="tx1"/>
                </a:solidFill>
                <a:latin typeface="メイリオ" panose="020B0604030504040204" pitchFamily="50" charset="-128"/>
                <a:ea typeface="メイリオ" panose="020B0604030504040204" pitchFamily="50" charset="-128"/>
              </a:rPr>
              <a:t>』</a:t>
            </a:r>
            <a:r>
              <a:rPr kumimoji="1" lang="ja-JP" altLang="en-US" sz="2800" dirty="0">
                <a:solidFill>
                  <a:schemeClr val="tx1"/>
                </a:solidFill>
                <a:latin typeface="メイリオ" panose="020B0604030504040204" pitchFamily="50" charset="-128"/>
                <a:ea typeface="メイリオ" panose="020B0604030504040204" pitchFamily="50" charset="-128"/>
              </a:rPr>
              <a:t>へのユーザー登録</a:t>
            </a:r>
          </a:p>
        </p:txBody>
      </p:sp>
      <p:sp>
        <p:nvSpPr>
          <p:cNvPr id="7" name="テキスト ボックス 6">
            <a:extLst>
              <a:ext uri="{FF2B5EF4-FFF2-40B4-BE49-F238E27FC236}">
                <a16:creationId xmlns:a16="http://schemas.microsoft.com/office/drawing/2014/main" id="{4A15E879-7C5D-42A2-B09F-8ABB6DCDF18E}"/>
              </a:ext>
            </a:extLst>
          </p:cNvPr>
          <p:cNvSpPr txBox="1"/>
          <p:nvPr/>
        </p:nvSpPr>
        <p:spPr>
          <a:xfrm>
            <a:off x="10371957" y="464607"/>
            <a:ext cx="1438276" cy="324498"/>
          </a:xfrm>
          <a:prstGeom prst="rect">
            <a:avLst/>
          </a:prstGeom>
          <a:solidFill>
            <a:srgbClr val="85B621"/>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新入社員処理</a:t>
            </a:r>
          </a:p>
        </p:txBody>
      </p:sp>
      <p:sp>
        <p:nvSpPr>
          <p:cNvPr id="8" name="四角形: 角を丸くする 7">
            <a:extLst>
              <a:ext uri="{FF2B5EF4-FFF2-40B4-BE49-F238E27FC236}">
                <a16:creationId xmlns:a16="http://schemas.microsoft.com/office/drawing/2014/main" id="{CE815A24-B1C3-F09C-3F0D-B72815896C03}"/>
              </a:ext>
            </a:extLst>
          </p:cNvPr>
          <p:cNvSpPr/>
          <p:nvPr/>
        </p:nvSpPr>
        <p:spPr>
          <a:xfrm>
            <a:off x="10658901" y="887103"/>
            <a:ext cx="1151332" cy="402694"/>
          </a:xfrm>
          <a:prstGeom prst="roundRect">
            <a:avLst/>
          </a:prstGeom>
          <a:solidFill>
            <a:schemeClr val="accent4">
              <a:lumMod val="20000"/>
              <a:lumOff val="80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7030A0"/>
                </a:solidFill>
                <a:latin typeface="メイリオ" panose="020B0604030504040204" pitchFamily="50" charset="-128"/>
                <a:ea typeface="メイリオ" panose="020B0604030504040204" pitchFamily="50" charset="-128"/>
              </a:rPr>
              <a:t>メール</a:t>
            </a:r>
          </a:p>
        </p:txBody>
      </p:sp>
      <p:cxnSp>
        <p:nvCxnSpPr>
          <p:cNvPr id="12" name="直線コネクタ 11">
            <a:extLst>
              <a:ext uri="{FF2B5EF4-FFF2-40B4-BE49-F238E27FC236}">
                <a16:creationId xmlns:a16="http://schemas.microsoft.com/office/drawing/2014/main" id="{6D0AC78F-9757-3485-9B76-B15C91A1DB5A}"/>
              </a:ext>
            </a:extLst>
          </p:cNvPr>
          <p:cNvCxnSpPr>
            <a:cxnSpLocks/>
          </p:cNvCxnSpPr>
          <p:nvPr/>
        </p:nvCxnSpPr>
        <p:spPr>
          <a:xfrm>
            <a:off x="2512151" y="2651201"/>
            <a:ext cx="6754607" cy="0"/>
          </a:xfrm>
          <a:prstGeom prst="lin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342569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F1360-14C3-9C0A-6747-902BB96B4B8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8BBD052-3862-E8FC-72DF-A6F7DDAAFA85}"/>
              </a:ext>
            </a:extLst>
          </p:cNvPr>
          <p:cNvSpPr>
            <a:spLocks noGrp="1"/>
          </p:cNvSpPr>
          <p:nvPr>
            <p:ph type="sldNum" sz="quarter" idx="12"/>
          </p:nvPr>
        </p:nvSpPr>
        <p:spPr/>
        <p:txBody>
          <a:bodyPr/>
          <a:lstStyle/>
          <a:p>
            <a:fld id="{8DE01AFB-559C-49C2-AF83-836728682562}" type="slidenum">
              <a:rPr kumimoji="1" lang="ja-JP" altLang="en-US" smtClean="0"/>
              <a:t>18</a:t>
            </a:fld>
            <a:endParaRPr kumimoji="1" lang="ja-JP" altLang="en-US"/>
          </a:p>
        </p:txBody>
      </p:sp>
      <p:graphicFrame>
        <p:nvGraphicFramePr>
          <p:cNvPr id="3" name="表 2">
            <a:extLst>
              <a:ext uri="{FF2B5EF4-FFF2-40B4-BE49-F238E27FC236}">
                <a16:creationId xmlns:a16="http://schemas.microsoft.com/office/drawing/2014/main" id="{3F82AA11-9E96-249D-1A25-A726F1CD5457}"/>
              </a:ext>
            </a:extLst>
          </p:cNvPr>
          <p:cNvGraphicFramePr>
            <a:graphicFrameLocks noGrp="1"/>
          </p:cNvGraphicFramePr>
          <p:nvPr>
            <p:extLst>
              <p:ext uri="{D42A27DB-BD31-4B8C-83A1-F6EECF244321}">
                <p14:modId xmlns:p14="http://schemas.microsoft.com/office/powerpoint/2010/main" val="3805118377"/>
              </p:ext>
            </p:extLst>
          </p:nvPr>
        </p:nvGraphicFramePr>
        <p:xfrm>
          <a:off x="961292" y="1558278"/>
          <a:ext cx="6665407" cy="4134712"/>
        </p:xfrm>
        <a:graphic>
          <a:graphicData uri="http://schemas.openxmlformats.org/drawingml/2006/table">
            <a:tbl>
              <a:tblPr firstRow="1" bandRow="1">
                <a:tableStyleId>{5940675A-B579-460E-94D1-54222C63F5DA}</a:tableStyleId>
              </a:tblPr>
              <a:tblGrid>
                <a:gridCol w="6665407">
                  <a:extLst>
                    <a:ext uri="{9D8B030D-6E8A-4147-A177-3AD203B41FA5}">
                      <a16:colId xmlns:a16="http://schemas.microsoft.com/office/drawing/2014/main" val="753286782"/>
                    </a:ext>
                  </a:extLst>
                </a:gridCol>
              </a:tblGrid>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1.『PCA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へのユーザー登録</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2425089"/>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2.『PCA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労務管理</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へのユーザー登録</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1659674"/>
                  </a:ext>
                </a:extLst>
              </a:tr>
              <a:tr h="516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3.『PCA</a:t>
                      </a:r>
                      <a:r>
                        <a:rPr kumimoji="1" lang="ja-JP" altLang="en-US" sz="2400" dirty="0">
                          <a:solidFill>
                            <a:schemeClr val="tx1"/>
                          </a:solidFill>
                          <a:latin typeface="メイリオ" panose="020B0604030504040204" pitchFamily="50" charset="-128"/>
                          <a:ea typeface="メイリオ" panose="020B0604030504040204" pitchFamily="50" charset="-128"/>
                        </a:rPr>
                        <a:t> </a:t>
                      </a:r>
                      <a:r>
                        <a:rPr kumimoji="1" lang="en-US" altLang="ja-JP" sz="2400" dirty="0">
                          <a:solidFill>
                            <a:schemeClr val="tx1"/>
                          </a:solidFill>
                          <a:latin typeface="メイリオ" panose="020B0604030504040204" pitchFamily="50" charset="-128"/>
                          <a:ea typeface="メイリオ" panose="020B0604030504040204" pitchFamily="50" charset="-128"/>
                        </a:rPr>
                        <a:t>Hub』</a:t>
                      </a:r>
                      <a:r>
                        <a:rPr kumimoji="1" lang="ja-JP" altLang="en-US" sz="2400" dirty="0">
                          <a:solidFill>
                            <a:schemeClr val="tx1"/>
                          </a:solidFill>
                          <a:latin typeface="メイリオ" panose="020B0604030504040204" pitchFamily="50" charset="-128"/>
                          <a:ea typeface="メイリオ" panose="020B0604030504040204" pitchFamily="50" charset="-128"/>
                        </a:rPr>
                        <a:t>へのログインパスワードの設定</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5575596"/>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4.</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社員マスターの登録</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8431098"/>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5.</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入社手続きの依頼を実行</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4270291"/>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6.</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自身の情報の入力と申請</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1664251"/>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7.</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申請された内容を確認</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0675810"/>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8.『PCA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給与シリーズ</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に受入</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0775115"/>
                  </a:ext>
                </a:extLst>
              </a:tr>
            </a:tbl>
          </a:graphicData>
        </a:graphic>
      </p:graphicFrame>
    </p:spTree>
    <p:extLst>
      <p:ext uri="{BB962C8B-B14F-4D97-AF65-F5344CB8AC3E}">
        <p14:creationId xmlns:p14="http://schemas.microsoft.com/office/powerpoint/2010/main" val="147808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FCB4CD-0659-4BA9-BFB7-AF2B95AE8C3D}"/>
              </a:ext>
            </a:extLst>
          </p:cNvPr>
          <p:cNvSpPr>
            <a:spLocks noGrp="1"/>
          </p:cNvSpPr>
          <p:nvPr>
            <p:ph type="sldNum" sz="quarter" idx="12"/>
          </p:nvPr>
        </p:nvSpPr>
        <p:spPr/>
        <p:txBody>
          <a:bodyPr/>
          <a:lstStyle/>
          <a:p>
            <a:fld id="{8DE01AFB-559C-49C2-AF83-836728682562}"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8875854C-C98D-495C-B27E-43B81D17AB15}"/>
              </a:ext>
            </a:extLst>
          </p:cNvPr>
          <p:cNvSpPr txBox="1"/>
          <p:nvPr/>
        </p:nvSpPr>
        <p:spPr>
          <a:xfrm>
            <a:off x="533996" y="1196401"/>
            <a:ext cx="11282669" cy="4216539"/>
          </a:xfrm>
          <a:prstGeom prst="rect">
            <a:avLst/>
          </a:prstGeom>
          <a:noFill/>
        </p:spPr>
        <p:txBody>
          <a:bodyPr wrap="square" lIns="91440" tIns="45720" rIns="91440" bIns="45720" anchor="t">
            <a:spAutoFit/>
          </a:bodyPr>
          <a:lstStyle/>
          <a:p>
            <a:pPr>
              <a:lnSpc>
                <a:spcPct val="120000"/>
              </a:lnSpc>
            </a:pPr>
            <a:r>
              <a:rPr lang="ja-JP" altLang="en-US" sz="1600" dirty="0">
                <a:latin typeface="メイリオ"/>
                <a:ea typeface="メイリオ"/>
              </a:rPr>
              <a:t>・当資料は「</a:t>
            </a:r>
            <a:r>
              <a:rPr lang="en-US" altLang="ja-JP" sz="1600" dirty="0">
                <a:latin typeface="メイリオ"/>
                <a:ea typeface="メイリオ"/>
              </a:rPr>
              <a:t>PCA Hub </a:t>
            </a:r>
            <a:r>
              <a:rPr lang="ja-JP" altLang="en-US" sz="1600" dirty="0">
                <a:latin typeface="メイリオ"/>
                <a:ea typeface="メイリオ"/>
              </a:rPr>
              <a:t>労務管理」をご利用のお客様に限り、内容を引用し、社内資料・マニュアル等に利用することを許諾します。第3者への提供は有償・無償に関わらず禁止とさせて頂きます。</a:t>
            </a:r>
          </a:p>
          <a:p>
            <a:pPr>
              <a:lnSpc>
                <a:spcPct val="120000"/>
              </a:lnSpc>
            </a:pPr>
            <a:endParaRPr lang="ja-JP" altLang="en-US" sz="1600" dirty="0">
              <a:latin typeface="メイリオ"/>
              <a:ea typeface="メイリオ"/>
            </a:endParaRPr>
          </a:p>
          <a:p>
            <a:pPr>
              <a:lnSpc>
                <a:spcPct val="120000"/>
              </a:lnSpc>
            </a:pPr>
            <a:r>
              <a:rPr lang="ja-JP" altLang="en-US" sz="1600" dirty="0">
                <a:latin typeface="メイリオ"/>
                <a:ea typeface="メイリオ"/>
              </a:rPr>
              <a:t>・当資料を引用された後の資料について</a:t>
            </a:r>
            <a:r>
              <a:rPr lang="en-US" altLang="ja-JP" sz="1600" dirty="0">
                <a:latin typeface="メイリオ"/>
                <a:ea typeface="メイリオ"/>
              </a:rPr>
              <a:t>PCA</a:t>
            </a:r>
            <a:r>
              <a:rPr lang="ja-JP" altLang="en-US" sz="1600" dirty="0">
                <a:latin typeface="メイリオ"/>
                <a:ea typeface="メイリオ"/>
              </a:rPr>
              <a:t>は、その内容について責任を負いません。</a:t>
            </a:r>
          </a:p>
          <a:p>
            <a:pPr>
              <a:lnSpc>
                <a:spcPct val="120000"/>
              </a:lnSpc>
            </a:pPr>
            <a:endParaRPr lang="en-US" altLang="ja-JP" sz="1600" dirty="0">
              <a:latin typeface="メイリオ" panose="020B0604030504040204" pitchFamily="50" charset="-128"/>
              <a:ea typeface="メイリオ" panose="020B0604030504040204" pitchFamily="50" charset="-128"/>
            </a:endParaRPr>
          </a:p>
          <a:p>
            <a:pPr>
              <a:lnSpc>
                <a:spcPct val="120000"/>
              </a:lnSpc>
            </a:pPr>
            <a:r>
              <a:rPr lang="en-US" altLang="ja-JP" sz="1600" dirty="0">
                <a:latin typeface="メイリオ"/>
                <a:ea typeface="メイリオ"/>
              </a:rPr>
              <a:t>・</a:t>
            </a:r>
            <a:r>
              <a:rPr lang="en-US" altLang="ja-JP" sz="1600" dirty="0" err="1">
                <a:latin typeface="メイリオ"/>
                <a:ea typeface="メイリオ"/>
              </a:rPr>
              <a:t>内容は標準設定で記載しております。御社の設定状況や機能の利用有無に併せて修正・追記を行ってください</a:t>
            </a:r>
            <a:r>
              <a:rPr lang="en-US" altLang="ja-JP" sz="1600" dirty="0">
                <a:latin typeface="メイリオ"/>
                <a:ea typeface="メイリオ"/>
              </a:rPr>
              <a:t>。</a:t>
            </a:r>
          </a:p>
          <a:p>
            <a:pPr>
              <a:lnSpc>
                <a:spcPct val="120000"/>
              </a:lnSpc>
            </a:pPr>
            <a:r>
              <a:rPr lang="en-US" altLang="ja-JP" sz="1600" dirty="0">
                <a:latin typeface="メイリオ"/>
                <a:ea typeface="メイリオ"/>
              </a:rPr>
              <a:t>　（</a:t>
            </a:r>
            <a:r>
              <a:rPr lang="en-US" altLang="ja-JP" sz="1600" dirty="0" err="1">
                <a:latin typeface="メイリオ"/>
                <a:ea typeface="メイリオ"/>
              </a:rPr>
              <a:t>赤字になっている部分はご確認いただき、運用に併せるように修正してください</a:t>
            </a:r>
            <a:r>
              <a:rPr lang="en-US" altLang="ja-JP" sz="1600" dirty="0">
                <a:latin typeface="メイリオ"/>
                <a:ea typeface="メイリオ"/>
              </a:rPr>
              <a:t>。）</a:t>
            </a:r>
          </a:p>
          <a:p>
            <a:pPr>
              <a:lnSpc>
                <a:spcPct val="120000"/>
              </a:lnSpc>
            </a:pPr>
            <a:endParaRPr lang="ja-JP" altLang="en-US" sz="1600" dirty="0">
              <a:latin typeface="メイリオ"/>
              <a:ea typeface="メイリオ"/>
            </a:endParaRPr>
          </a:p>
          <a:p>
            <a:pPr>
              <a:lnSpc>
                <a:spcPct val="120000"/>
              </a:lnSpc>
            </a:pPr>
            <a:r>
              <a:rPr lang="ja-JP" altLang="en-US" sz="1600" dirty="0">
                <a:latin typeface="メイリオ"/>
                <a:ea typeface="メイリオ"/>
              </a:rPr>
              <a:t>・内容や画面などは予告無く変更されることがあります。</a:t>
            </a:r>
            <a:endParaRPr lang="ja-JP" dirty="0"/>
          </a:p>
          <a:p>
            <a:pPr>
              <a:lnSpc>
                <a:spcPct val="120000"/>
              </a:lnSpc>
            </a:pPr>
            <a:endParaRPr lang="ja-JP" altLang="en-US" sz="1600" dirty="0">
              <a:latin typeface="メイリオ"/>
              <a:ea typeface="メイリオ"/>
            </a:endParaRPr>
          </a:p>
          <a:p>
            <a:pPr>
              <a:lnSpc>
                <a:spcPct val="120000"/>
              </a:lnSpc>
            </a:pPr>
            <a:r>
              <a:rPr lang="ja-JP" altLang="en-US" sz="1600" dirty="0">
                <a:latin typeface="メイリオ"/>
                <a:ea typeface="メイリオ"/>
              </a:rPr>
              <a:t>・当資料は、</a:t>
            </a:r>
            <a:r>
              <a:rPr lang="en-US" altLang="ja-JP" sz="1600" dirty="0">
                <a:latin typeface="メイリオ"/>
                <a:ea typeface="メイリオ"/>
              </a:rPr>
              <a:t>2026/4/1</a:t>
            </a:r>
            <a:r>
              <a:rPr lang="ja-JP" altLang="en-US" sz="1600" dirty="0">
                <a:latin typeface="メイリオ"/>
                <a:ea typeface="メイリオ"/>
              </a:rPr>
              <a:t>時点の内容となります。</a:t>
            </a:r>
            <a:endParaRPr lang="en-US" altLang="ja-JP" sz="1600" dirty="0">
              <a:latin typeface="メイリオ"/>
              <a:ea typeface="メイリオ"/>
            </a:endParaRPr>
          </a:p>
          <a:p>
            <a:pPr>
              <a:lnSpc>
                <a:spcPct val="120000"/>
              </a:lnSpc>
            </a:pPr>
            <a:endParaRPr lang="ja-JP" altLang="en-US" sz="1600" dirty="0">
              <a:latin typeface="メイリオ"/>
              <a:ea typeface="メイリオ"/>
            </a:endParaRPr>
          </a:p>
          <a:p>
            <a:pPr>
              <a:lnSpc>
                <a:spcPct val="120000"/>
              </a:lnSpc>
            </a:pPr>
            <a:r>
              <a:rPr lang="ja-JP" altLang="en-US" sz="1600" dirty="0">
                <a:latin typeface="メイリオ"/>
                <a:ea typeface="メイリオ"/>
              </a:rPr>
              <a:t>・記載されている会社名および商品・製品・サービス名（ロゴマーク等を含む）は、各社の商標または各権利者の登録商標です。マーケティングガイドラインに沿ってご利用ください。</a:t>
            </a:r>
            <a:endParaRPr lang="en-US" altLang="ja-JP" sz="1600" dirty="0">
              <a:latin typeface="メイリオ"/>
              <a:ea typeface="メイリオ"/>
            </a:endParaRPr>
          </a:p>
        </p:txBody>
      </p:sp>
      <p:sp>
        <p:nvSpPr>
          <p:cNvPr id="6" name="タイトル 1"/>
          <p:cNvSpPr txBox="1">
            <a:spLocks/>
          </p:cNvSpPr>
          <p:nvPr/>
        </p:nvSpPr>
        <p:spPr>
          <a:xfrm>
            <a:off x="533996" y="384897"/>
            <a:ext cx="10972800" cy="6340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ja-JP" altLang="en-US" sz="2800">
                <a:latin typeface="メイリオ" panose="020B0604030504040204" pitchFamily="50" charset="-128"/>
                <a:ea typeface="メイリオ" panose="020B0604030504040204" pitchFamily="50" charset="-128"/>
              </a:rPr>
              <a:t>ご利用の条件について</a:t>
            </a:r>
          </a:p>
        </p:txBody>
      </p:sp>
    </p:spTree>
    <p:extLst>
      <p:ext uri="{BB962C8B-B14F-4D97-AF65-F5344CB8AC3E}">
        <p14:creationId xmlns:p14="http://schemas.microsoft.com/office/powerpoint/2010/main" val="4142547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AD874-21AE-2861-9DC9-32BAF846ED6F}"/>
            </a:ext>
          </a:extLst>
        </p:cNvPr>
        <p:cNvGrpSpPr/>
        <p:nvPr/>
      </p:nvGrpSpPr>
      <p:grpSpPr>
        <a:xfrm>
          <a:off x="0" y="0"/>
          <a:ext cx="0" cy="0"/>
          <a:chOff x="0" y="0"/>
          <a:chExt cx="0" cy="0"/>
        </a:xfrm>
      </p:grpSpPr>
      <p:pic>
        <p:nvPicPr>
          <p:cNvPr id="31" name="図 30">
            <a:extLst>
              <a:ext uri="{FF2B5EF4-FFF2-40B4-BE49-F238E27FC236}">
                <a16:creationId xmlns:a16="http://schemas.microsoft.com/office/drawing/2014/main" id="{74D6FA4A-495E-4B78-F1A0-B283F04D6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996" y="1805847"/>
            <a:ext cx="7114649" cy="969348"/>
          </a:xfrm>
          <a:prstGeom prst="rect">
            <a:avLst/>
          </a:prstGeom>
        </p:spPr>
      </p:pic>
      <p:pic>
        <p:nvPicPr>
          <p:cNvPr id="28" name="図 27">
            <a:extLst>
              <a:ext uri="{FF2B5EF4-FFF2-40B4-BE49-F238E27FC236}">
                <a16:creationId xmlns:a16="http://schemas.microsoft.com/office/drawing/2014/main" id="{4C0ACDD9-2C2B-2709-21EB-48B77969E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961" y="2847560"/>
            <a:ext cx="10620152" cy="3298222"/>
          </a:xfrm>
          <a:prstGeom prst="rect">
            <a:avLst/>
          </a:prstGeom>
        </p:spPr>
      </p:pic>
      <p:sp>
        <p:nvSpPr>
          <p:cNvPr id="2" name="スライド番号プレースホルダー 1">
            <a:extLst>
              <a:ext uri="{FF2B5EF4-FFF2-40B4-BE49-F238E27FC236}">
                <a16:creationId xmlns:a16="http://schemas.microsoft.com/office/drawing/2014/main" id="{BAC075A0-91A0-64CC-8B59-225217E09CCB}"/>
              </a:ext>
            </a:extLst>
          </p:cNvPr>
          <p:cNvSpPr>
            <a:spLocks noGrp="1"/>
          </p:cNvSpPr>
          <p:nvPr>
            <p:ph type="sldNum" sz="quarter" idx="12"/>
          </p:nvPr>
        </p:nvSpPr>
        <p:spPr/>
        <p:txBody>
          <a:bodyPr/>
          <a:lstStyle/>
          <a:p>
            <a:fld id="{8DE01AFB-559C-49C2-AF83-836728682562}" type="slidenum">
              <a:rPr kumimoji="1" lang="ja-JP" altLang="en-US" smtClean="0"/>
              <a:t>19</a:t>
            </a:fld>
            <a:endParaRPr kumimoji="1" lang="ja-JP" altLang="en-US"/>
          </a:p>
        </p:txBody>
      </p:sp>
      <p:sp>
        <p:nvSpPr>
          <p:cNvPr id="5" name="テキスト プレースホルダー 2">
            <a:extLst>
              <a:ext uri="{FF2B5EF4-FFF2-40B4-BE49-F238E27FC236}">
                <a16:creationId xmlns:a16="http://schemas.microsoft.com/office/drawing/2014/main" id="{6963A575-451E-6FC1-2C0A-DF46AD6912CB}"/>
              </a:ext>
            </a:extLst>
          </p:cNvPr>
          <p:cNvSpPr txBox="1">
            <a:spLocks/>
          </p:cNvSpPr>
          <p:nvPr/>
        </p:nvSpPr>
        <p:spPr>
          <a:xfrm>
            <a:off x="533996" y="1073571"/>
            <a:ext cx="11658004" cy="7688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新入社員のメールに「アカウント設定リクエスト」というメールが届きます</a:t>
            </a:r>
            <a:endParaRPr kumimoji="1" lang="en-US" altLang="ja-JP" sz="1800" dirty="0">
              <a:latin typeface="メイリオ" panose="020B0604030504040204" pitchFamily="50" charset="-128"/>
              <a:ea typeface="メイリオ" panose="020B0604030504040204" pitchFamily="50" charset="-128"/>
            </a:endParaRPr>
          </a:p>
          <a:p>
            <a:pPr marL="50800"/>
            <a:r>
              <a:rPr kumimoji="1" lang="ja-JP" altLang="en-US" sz="1800" dirty="0">
                <a:latin typeface="メイリオ" panose="020B0604030504040204" pitchFamily="50" charset="-128"/>
                <a:ea typeface="メイリオ" panose="020B0604030504040204" pitchFamily="50" charset="-128"/>
              </a:rPr>
              <a:t>本文の「</a:t>
            </a:r>
            <a:r>
              <a:rPr kumimoji="1" lang="en-US" altLang="ja-JP" sz="1800" dirty="0">
                <a:latin typeface="メイリオ" panose="020B0604030504040204" pitchFamily="50" charset="-128"/>
                <a:ea typeface="メイリオ" panose="020B0604030504040204" pitchFamily="50" charset="-128"/>
              </a:rPr>
              <a:t>PCA</a:t>
            </a:r>
            <a:r>
              <a:rPr kumimoji="1" lang="ja-JP" altLang="en-US" sz="1800" dirty="0">
                <a:latin typeface="メイリオ" panose="020B0604030504040204" pitchFamily="50" charset="-128"/>
                <a:ea typeface="メイリオ" panose="020B0604030504040204" pitchFamily="50" charset="-128"/>
              </a:rPr>
              <a:t>アカウントを設定します」のリンクを開きます</a:t>
            </a:r>
            <a:endParaRPr kumimoji="1" lang="en-US" altLang="ja-JP" sz="1800" dirty="0">
              <a:latin typeface="メイリオ" panose="020B0604030504040204" pitchFamily="50" charset="-128"/>
              <a:ea typeface="メイリオ" panose="020B0604030504040204" pitchFamily="50" charset="-128"/>
            </a:endParaRPr>
          </a:p>
          <a:p>
            <a:pPr marL="50800"/>
            <a:endParaRPr kumimoji="1" lang="ja-JP" altLang="en-US" sz="1800" dirty="0">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D8239D90-E639-737F-A359-781D1D17E6C8}"/>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latin typeface="メイリオ" panose="020B0604030504040204" pitchFamily="50" charset="-128"/>
                <a:ea typeface="メイリオ" panose="020B0604030504040204" pitchFamily="50" charset="-128"/>
              </a:rPr>
              <a:t>3.『PCA Hub』</a:t>
            </a:r>
            <a:r>
              <a:rPr kumimoji="1" lang="ja-JP" altLang="en-US" sz="2800" dirty="0">
                <a:latin typeface="メイリオ" panose="020B0604030504040204" pitchFamily="50" charset="-128"/>
                <a:ea typeface="メイリオ" panose="020B0604030504040204" pitchFamily="50" charset="-128"/>
              </a:rPr>
              <a:t>へのログインパスワードの設定</a:t>
            </a:r>
          </a:p>
        </p:txBody>
      </p:sp>
      <p:sp>
        <p:nvSpPr>
          <p:cNvPr id="7" name="テキスト ボックス 6">
            <a:extLst>
              <a:ext uri="{FF2B5EF4-FFF2-40B4-BE49-F238E27FC236}">
                <a16:creationId xmlns:a16="http://schemas.microsoft.com/office/drawing/2014/main" id="{6DE3119D-71C3-F6E8-10F4-24186CD68FF7}"/>
              </a:ext>
            </a:extLst>
          </p:cNvPr>
          <p:cNvSpPr txBox="1"/>
          <p:nvPr/>
        </p:nvSpPr>
        <p:spPr>
          <a:xfrm>
            <a:off x="10371957" y="464607"/>
            <a:ext cx="1438276" cy="324498"/>
          </a:xfrm>
          <a:prstGeom prst="rect">
            <a:avLst/>
          </a:prstGeom>
          <a:solidFill>
            <a:srgbClr val="85B621"/>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新入社員処理</a:t>
            </a:r>
          </a:p>
        </p:txBody>
      </p:sp>
      <p:sp>
        <p:nvSpPr>
          <p:cNvPr id="4" name="四角形: 角を丸くする 3">
            <a:extLst>
              <a:ext uri="{FF2B5EF4-FFF2-40B4-BE49-F238E27FC236}">
                <a16:creationId xmlns:a16="http://schemas.microsoft.com/office/drawing/2014/main" id="{31176CC4-7A67-16C4-91E6-EB2955DA130B}"/>
              </a:ext>
            </a:extLst>
          </p:cNvPr>
          <p:cNvSpPr/>
          <p:nvPr/>
        </p:nvSpPr>
        <p:spPr>
          <a:xfrm>
            <a:off x="10658901" y="887103"/>
            <a:ext cx="1151332" cy="402694"/>
          </a:xfrm>
          <a:prstGeom prst="roundRect">
            <a:avLst/>
          </a:prstGeom>
          <a:solidFill>
            <a:schemeClr val="accent4">
              <a:lumMod val="20000"/>
              <a:lumOff val="80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7030A0"/>
                </a:solidFill>
                <a:latin typeface="メイリオ" panose="020B0604030504040204" pitchFamily="50" charset="-128"/>
                <a:ea typeface="メイリオ" panose="020B0604030504040204" pitchFamily="50" charset="-128"/>
              </a:rPr>
              <a:t>メール</a:t>
            </a:r>
          </a:p>
        </p:txBody>
      </p:sp>
      <p:sp>
        <p:nvSpPr>
          <p:cNvPr id="10" name="正方形/長方形 9">
            <a:extLst>
              <a:ext uri="{FF2B5EF4-FFF2-40B4-BE49-F238E27FC236}">
                <a16:creationId xmlns:a16="http://schemas.microsoft.com/office/drawing/2014/main" id="{91FC4264-BF3E-97C2-81FD-8EBDA209997C}"/>
              </a:ext>
            </a:extLst>
          </p:cNvPr>
          <p:cNvSpPr/>
          <p:nvPr/>
        </p:nvSpPr>
        <p:spPr>
          <a:xfrm>
            <a:off x="3987837" y="5610504"/>
            <a:ext cx="1560908" cy="216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22601F26-EAD0-F61C-6F2F-54CE8B1B2960}"/>
              </a:ext>
            </a:extLst>
          </p:cNvPr>
          <p:cNvCxnSpPr>
            <a:cxnSpLocks/>
          </p:cNvCxnSpPr>
          <p:nvPr/>
        </p:nvCxnSpPr>
        <p:spPr>
          <a:xfrm>
            <a:off x="2327563" y="2408230"/>
            <a:ext cx="5216237" cy="0"/>
          </a:xfrm>
          <a:prstGeom prst="lin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787212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1E708-A68E-885B-F07C-3A0EC1847EC5}"/>
            </a:ext>
          </a:extLst>
        </p:cNvPr>
        <p:cNvGrpSpPr/>
        <p:nvPr/>
      </p:nvGrpSpPr>
      <p:grpSpPr>
        <a:xfrm>
          <a:off x="0" y="0"/>
          <a:ext cx="0" cy="0"/>
          <a:chOff x="0" y="0"/>
          <a:chExt cx="0" cy="0"/>
        </a:xfrm>
      </p:grpSpPr>
      <p:pic>
        <p:nvPicPr>
          <p:cNvPr id="31" name="図 30">
            <a:extLst>
              <a:ext uri="{FF2B5EF4-FFF2-40B4-BE49-F238E27FC236}">
                <a16:creationId xmlns:a16="http://schemas.microsoft.com/office/drawing/2014/main" id="{9E4D78A6-EA28-186A-795B-3B55BA5B4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191" y="1564866"/>
            <a:ext cx="2840982" cy="4127350"/>
          </a:xfrm>
          <a:prstGeom prst="rect">
            <a:avLst/>
          </a:prstGeom>
        </p:spPr>
      </p:pic>
      <p:sp>
        <p:nvSpPr>
          <p:cNvPr id="2" name="スライド番号プレースホルダー 1">
            <a:extLst>
              <a:ext uri="{FF2B5EF4-FFF2-40B4-BE49-F238E27FC236}">
                <a16:creationId xmlns:a16="http://schemas.microsoft.com/office/drawing/2014/main" id="{BB72F64C-D2A9-EB37-5D62-541A583949A9}"/>
              </a:ext>
            </a:extLst>
          </p:cNvPr>
          <p:cNvSpPr>
            <a:spLocks noGrp="1"/>
          </p:cNvSpPr>
          <p:nvPr>
            <p:ph type="sldNum" sz="quarter" idx="12"/>
          </p:nvPr>
        </p:nvSpPr>
        <p:spPr/>
        <p:txBody>
          <a:bodyPr/>
          <a:lstStyle/>
          <a:p>
            <a:fld id="{8DE01AFB-559C-49C2-AF83-836728682562}" type="slidenum">
              <a:rPr kumimoji="1" lang="ja-JP" altLang="en-US" smtClean="0"/>
              <a:t>20</a:t>
            </a:fld>
            <a:endParaRPr kumimoji="1" lang="ja-JP" altLang="en-US"/>
          </a:p>
        </p:txBody>
      </p:sp>
      <p:sp>
        <p:nvSpPr>
          <p:cNvPr id="5" name="テキスト プレースホルダー 2">
            <a:extLst>
              <a:ext uri="{FF2B5EF4-FFF2-40B4-BE49-F238E27FC236}">
                <a16:creationId xmlns:a16="http://schemas.microsoft.com/office/drawing/2014/main" id="{91E865AF-84DD-C46B-AECE-0999B38CE935}"/>
              </a:ext>
            </a:extLst>
          </p:cNvPr>
          <p:cNvSpPr txBox="1">
            <a:spLocks/>
          </p:cNvSpPr>
          <p:nvPr/>
        </p:nvSpPr>
        <p:spPr>
          <a:xfrm>
            <a:off x="533996" y="1073571"/>
            <a:ext cx="11658004" cy="7688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画面の指示に従い処理を進めます</a:t>
            </a:r>
          </a:p>
        </p:txBody>
      </p:sp>
      <p:sp>
        <p:nvSpPr>
          <p:cNvPr id="6" name="タイトル 1">
            <a:extLst>
              <a:ext uri="{FF2B5EF4-FFF2-40B4-BE49-F238E27FC236}">
                <a16:creationId xmlns:a16="http://schemas.microsoft.com/office/drawing/2014/main" id="{708EE34D-6159-B07E-487A-1CBD2DDFC2C2}"/>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latin typeface="メイリオ" panose="020B0604030504040204" pitchFamily="50" charset="-128"/>
                <a:ea typeface="メイリオ" panose="020B0604030504040204" pitchFamily="50" charset="-128"/>
              </a:rPr>
              <a:t>3.『PCA Hub』</a:t>
            </a:r>
            <a:r>
              <a:rPr kumimoji="1" lang="ja-JP" altLang="en-US" sz="2800" dirty="0">
                <a:latin typeface="メイリオ" panose="020B0604030504040204" pitchFamily="50" charset="-128"/>
                <a:ea typeface="メイリオ" panose="020B0604030504040204" pitchFamily="50" charset="-128"/>
              </a:rPr>
              <a:t>へのログインパスワードの設定</a:t>
            </a:r>
          </a:p>
        </p:txBody>
      </p:sp>
      <p:sp>
        <p:nvSpPr>
          <p:cNvPr id="4" name="テキスト ボックス 3">
            <a:extLst>
              <a:ext uri="{FF2B5EF4-FFF2-40B4-BE49-F238E27FC236}">
                <a16:creationId xmlns:a16="http://schemas.microsoft.com/office/drawing/2014/main" id="{6D9F9B30-B43E-BFD3-5DB8-EB6000389105}"/>
              </a:ext>
            </a:extLst>
          </p:cNvPr>
          <p:cNvSpPr txBox="1"/>
          <p:nvPr/>
        </p:nvSpPr>
        <p:spPr>
          <a:xfrm>
            <a:off x="10371957" y="464607"/>
            <a:ext cx="1438276" cy="324498"/>
          </a:xfrm>
          <a:prstGeom prst="rect">
            <a:avLst/>
          </a:prstGeom>
          <a:solidFill>
            <a:srgbClr val="85B621"/>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新入社員処理</a:t>
            </a:r>
          </a:p>
        </p:txBody>
      </p:sp>
      <p:pic>
        <p:nvPicPr>
          <p:cNvPr id="9" name="図 8">
            <a:extLst>
              <a:ext uri="{FF2B5EF4-FFF2-40B4-BE49-F238E27FC236}">
                <a16:creationId xmlns:a16="http://schemas.microsoft.com/office/drawing/2014/main" id="{5C71DC45-DFF1-325C-1499-A37228D64E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86485" y="1564866"/>
            <a:ext cx="3507594" cy="1508473"/>
          </a:xfrm>
          <a:prstGeom prst="rect">
            <a:avLst/>
          </a:prstGeom>
        </p:spPr>
      </p:pic>
      <p:pic>
        <p:nvPicPr>
          <p:cNvPr id="11" name="図 10">
            <a:extLst>
              <a:ext uri="{FF2B5EF4-FFF2-40B4-BE49-F238E27FC236}">
                <a16:creationId xmlns:a16="http://schemas.microsoft.com/office/drawing/2014/main" id="{8D94E298-079C-59A2-D4E6-4BE6846106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33996" y="3307746"/>
            <a:ext cx="2973222" cy="1204891"/>
          </a:xfrm>
          <a:prstGeom prst="rect">
            <a:avLst/>
          </a:prstGeom>
        </p:spPr>
      </p:pic>
      <p:pic>
        <p:nvPicPr>
          <p:cNvPr id="15" name="図 14">
            <a:extLst>
              <a:ext uri="{FF2B5EF4-FFF2-40B4-BE49-F238E27FC236}">
                <a16:creationId xmlns:a16="http://schemas.microsoft.com/office/drawing/2014/main" id="{58582148-9D82-602F-ABE4-780B94D6B6C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934153" y="1564866"/>
            <a:ext cx="2843684" cy="3230361"/>
          </a:xfrm>
          <a:prstGeom prst="rect">
            <a:avLst/>
          </a:prstGeom>
        </p:spPr>
      </p:pic>
      <p:pic>
        <p:nvPicPr>
          <p:cNvPr id="17" name="図 16">
            <a:extLst>
              <a:ext uri="{FF2B5EF4-FFF2-40B4-BE49-F238E27FC236}">
                <a16:creationId xmlns:a16="http://schemas.microsoft.com/office/drawing/2014/main" id="{261ACCE6-8097-F99C-FE76-CD0043346DE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8397923" y="4894522"/>
            <a:ext cx="3547068" cy="1456421"/>
          </a:xfrm>
          <a:prstGeom prst="rect">
            <a:avLst/>
          </a:prstGeom>
        </p:spPr>
      </p:pic>
      <p:cxnSp>
        <p:nvCxnSpPr>
          <p:cNvPr id="19" name="直線矢印コネクタ 18">
            <a:extLst>
              <a:ext uri="{FF2B5EF4-FFF2-40B4-BE49-F238E27FC236}">
                <a16:creationId xmlns:a16="http://schemas.microsoft.com/office/drawing/2014/main" id="{DF9EA460-E9BA-E405-F51A-137D77158D21}"/>
              </a:ext>
            </a:extLst>
          </p:cNvPr>
          <p:cNvCxnSpPr/>
          <p:nvPr/>
        </p:nvCxnSpPr>
        <p:spPr>
          <a:xfrm>
            <a:off x="2011044" y="3073339"/>
            <a:ext cx="0" cy="288000"/>
          </a:xfrm>
          <a:prstGeom prst="straightConnector1">
            <a:avLst/>
          </a:prstGeom>
          <a:noFill/>
          <a:ln w="38100">
            <a:solidFill>
              <a:srgbClr val="C00000"/>
            </a:solidFill>
            <a:tailEnd type="triangle" w="lg" len="med"/>
          </a:ln>
        </p:spPr>
        <p:style>
          <a:lnRef idx="2">
            <a:schemeClr val="accent1">
              <a:shade val="15000"/>
            </a:schemeClr>
          </a:lnRef>
          <a:fillRef idx="1">
            <a:schemeClr val="accent1"/>
          </a:fillRef>
          <a:effectRef idx="0">
            <a:schemeClr val="accent1"/>
          </a:effectRef>
          <a:fontRef idx="minor">
            <a:schemeClr val="lt1"/>
          </a:fontRef>
        </p:style>
      </p:cxnSp>
      <p:cxnSp>
        <p:nvCxnSpPr>
          <p:cNvPr id="20" name="直線矢印コネクタ 19">
            <a:extLst>
              <a:ext uri="{FF2B5EF4-FFF2-40B4-BE49-F238E27FC236}">
                <a16:creationId xmlns:a16="http://schemas.microsoft.com/office/drawing/2014/main" id="{D664F350-2E7F-1023-AF42-1F40712F8939}"/>
              </a:ext>
            </a:extLst>
          </p:cNvPr>
          <p:cNvCxnSpPr>
            <a:cxnSpLocks/>
          </p:cNvCxnSpPr>
          <p:nvPr/>
        </p:nvCxnSpPr>
        <p:spPr>
          <a:xfrm>
            <a:off x="3507218" y="3910191"/>
            <a:ext cx="468000" cy="0"/>
          </a:xfrm>
          <a:prstGeom prst="straightConnector1">
            <a:avLst/>
          </a:prstGeom>
          <a:noFill/>
          <a:ln w="38100">
            <a:solidFill>
              <a:srgbClr val="C00000"/>
            </a:solidFill>
            <a:tailEnd type="triangle" w="lg" len="med"/>
          </a:ln>
        </p:spPr>
        <p:style>
          <a:lnRef idx="2">
            <a:schemeClr val="accent1">
              <a:shade val="15000"/>
            </a:schemeClr>
          </a:lnRef>
          <a:fillRef idx="1">
            <a:schemeClr val="accent1"/>
          </a:fillRef>
          <a:effectRef idx="0">
            <a:schemeClr val="accent1"/>
          </a:effectRef>
          <a:fontRef idx="minor">
            <a:schemeClr val="lt1"/>
          </a:fontRef>
        </p:style>
      </p:cxnSp>
      <p:cxnSp>
        <p:nvCxnSpPr>
          <p:cNvPr id="22" name="直線矢印コネクタ 21">
            <a:extLst>
              <a:ext uri="{FF2B5EF4-FFF2-40B4-BE49-F238E27FC236}">
                <a16:creationId xmlns:a16="http://schemas.microsoft.com/office/drawing/2014/main" id="{749D8492-6C69-8306-D8AF-DFF87B73C821}"/>
              </a:ext>
            </a:extLst>
          </p:cNvPr>
          <p:cNvCxnSpPr>
            <a:cxnSpLocks/>
          </p:cNvCxnSpPr>
          <p:nvPr/>
        </p:nvCxnSpPr>
        <p:spPr>
          <a:xfrm>
            <a:off x="6729709" y="3910191"/>
            <a:ext cx="252000" cy="0"/>
          </a:xfrm>
          <a:prstGeom prst="straightConnector1">
            <a:avLst/>
          </a:prstGeom>
          <a:noFill/>
          <a:ln w="38100">
            <a:solidFill>
              <a:srgbClr val="C00000"/>
            </a:solidFill>
            <a:tailEnd type="triangle" w="lg" len="med"/>
          </a:ln>
        </p:spPr>
        <p:style>
          <a:lnRef idx="2">
            <a:schemeClr val="accent1">
              <a:shade val="15000"/>
            </a:schemeClr>
          </a:lnRef>
          <a:fillRef idx="1">
            <a:schemeClr val="accent1"/>
          </a:fillRef>
          <a:effectRef idx="0">
            <a:schemeClr val="accent1"/>
          </a:effectRef>
          <a:fontRef idx="minor">
            <a:schemeClr val="lt1"/>
          </a:fontRef>
        </p:style>
      </p:cxnSp>
      <p:sp>
        <p:nvSpPr>
          <p:cNvPr id="26" name="フリーフォーム: 図形 25">
            <a:extLst>
              <a:ext uri="{FF2B5EF4-FFF2-40B4-BE49-F238E27FC236}">
                <a16:creationId xmlns:a16="http://schemas.microsoft.com/office/drawing/2014/main" id="{3C12BF4D-C129-144B-1E1C-89E0A0D6FCF5}"/>
              </a:ext>
            </a:extLst>
          </p:cNvPr>
          <p:cNvSpPr/>
          <p:nvPr/>
        </p:nvSpPr>
        <p:spPr>
          <a:xfrm>
            <a:off x="9761595" y="4653717"/>
            <a:ext cx="453216" cy="307083"/>
          </a:xfrm>
          <a:custGeom>
            <a:avLst/>
            <a:gdLst>
              <a:gd name="csX0" fmla="*/ 0 w 481263"/>
              <a:gd name="csY0" fmla="*/ 0 h 445168"/>
              <a:gd name="csX1" fmla="*/ 481263 w 481263"/>
              <a:gd name="csY1" fmla="*/ 0 h 445168"/>
              <a:gd name="csX2" fmla="*/ 481263 w 481263"/>
              <a:gd name="csY2" fmla="*/ 445168 h 445168"/>
            </a:gdLst>
            <a:ahLst/>
            <a:cxnLst>
              <a:cxn ang="0">
                <a:pos x="csX0" y="csY0"/>
              </a:cxn>
              <a:cxn ang="0">
                <a:pos x="csX1" y="csY1"/>
              </a:cxn>
              <a:cxn ang="0">
                <a:pos x="csX2" y="csY2"/>
              </a:cxn>
            </a:cxnLst>
            <a:rect l="l" t="t" r="r" b="b"/>
            <a:pathLst>
              <a:path w="481263" h="445168">
                <a:moveTo>
                  <a:pt x="0" y="0"/>
                </a:moveTo>
                <a:lnTo>
                  <a:pt x="481263" y="0"/>
                </a:lnTo>
                <a:lnTo>
                  <a:pt x="481263" y="445168"/>
                </a:lnTo>
              </a:path>
            </a:pathLst>
          </a:custGeom>
          <a:noFill/>
          <a:ln w="38100">
            <a:solidFill>
              <a:srgbClr val="C00000"/>
            </a:solidFill>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0F3139E6-78FE-F876-2219-0CD3B90C4C79}"/>
              </a:ext>
            </a:extLst>
          </p:cNvPr>
          <p:cNvSpPr/>
          <p:nvPr/>
        </p:nvSpPr>
        <p:spPr>
          <a:xfrm>
            <a:off x="10658901" y="887103"/>
            <a:ext cx="1151332" cy="402694"/>
          </a:xfrm>
          <a:prstGeom prst="roundRect">
            <a:avLst/>
          </a:prstGeom>
          <a:solidFill>
            <a:schemeClr val="accent4">
              <a:lumMod val="20000"/>
              <a:lumOff val="80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7030A0"/>
                </a:solidFill>
                <a:latin typeface="メイリオ" panose="020B0604030504040204" pitchFamily="50" charset="-128"/>
                <a:ea typeface="メイリオ" panose="020B0604030504040204" pitchFamily="50" charset="-128"/>
              </a:rPr>
              <a:t>ブラウザ</a:t>
            </a:r>
          </a:p>
        </p:txBody>
      </p:sp>
    </p:spTree>
    <p:extLst>
      <p:ext uri="{BB962C8B-B14F-4D97-AF65-F5344CB8AC3E}">
        <p14:creationId xmlns:p14="http://schemas.microsoft.com/office/powerpoint/2010/main" val="1575012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77877-0E7A-5187-F54C-AD8F32DF998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95A348D-545D-766D-ED3B-AF7A486675A5}"/>
              </a:ext>
            </a:extLst>
          </p:cNvPr>
          <p:cNvSpPr>
            <a:spLocks noGrp="1"/>
          </p:cNvSpPr>
          <p:nvPr>
            <p:ph type="sldNum" sz="quarter" idx="12"/>
          </p:nvPr>
        </p:nvSpPr>
        <p:spPr/>
        <p:txBody>
          <a:bodyPr/>
          <a:lstStyle/>
          <a:p>
            <a:fld id="{8DE01AFB-559C-49C2-AF83-836728682562}" type="slidenum">
              <a:rPr kumimoji="1" lang="ja-JP" altLang="en-US" smtClean="0"/>
              <a:t>21</a:t>
            </a:fld>
            <a:endParaRPr kumimoji="1" lang="ja-JP" altLang="en-US"/>
          </a:p>
        </p:txBody>
      </p:sp>
      <p:graphicFrame>
        <p:nvGraphicFramePr>
          <p:cNvPr id="3" name="表 2">
            <a:extLst>
              <a:ext uri="{FF2B5EF4-FFF2-40B4-BE49-F238E27FC236}">
                <a16:creationId xmlns:a16="http://schemas.microsoft.com/office/drawing/2014/main" id="{8C7BD20C-D3BA-4793-DA30-1C7A58917D80}"/>
              </a:ext>
            </a:extLst>
          </p:cNvPr>
          <p:cNvGraphicFramePr>
            <a:graphicFrameLocks noGrp="1"/>
          </p:cNvGraphicFramePr>
          <p:nvPr>
            <p:extLst>
              <p:ext uri="{D42A27DB-BD31-4B8C-83A1-F6EECF244321}">
                <p14:modId xmlns:p14="http://schemas.microsoft.com/office/powerpoint/2010/main" val="2891180152"/>
              </p:ext>
            </p:extLst>
          </p:nvPr>
        </p:nvGraphicFramePr>
        <p:xfrm>
          <a:off x="961292" y="1558278"/>
          <a:ext cx="6665407" cy="4134712"/>
        </p:xfrm>
        <a:graphic>
          <a:graphicData uri="http://schemas.openxmlformats.org/drawingml/2006/table">
            <a:tbl>
              <a:tblPr firstRow="1" bandRow="1">
                <a:tableStyleId>{5940675A-B579-460E-94D1-54222C63F5DA}</a:tableStyleId>
              </a:tblPr>
              <a:tblGrid>
                <a:gridCol w="6665407">
                  <a:extLst>
                    <a:ext uri="{9D8B030D-6E8A-4147-A177-3AD203B41FA5}">
                      <a16:colId xmlns:a16="http://schemas.microsoft.com/office/drawing/2014/main" val="753286782"/>
                    </a:ext>
                  </a:extLst>
                </a:gridCol>
              </a:tblGrid>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1.『PCA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へのユーザー登録</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2425089"/>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2.『PCA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労務管理</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へのユーザー登録</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1659674"/>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3.『PCA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へのログインパスワードの設定</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5575596"/>
                  </a:ext>
                </a:extLst>
              </a:tr>
              <a:tr h="516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4.</a:t>
                      </a:r>
                      <a:r>
                        <a:rPr kumimoji="1" lang="ja-JP" altLang="en-US" sz="2400" dirty="0">
                          <a:solidFill>
                            <a:schemeClr val="tx1"/>
                          </a:solidFill>
                          <a:latin typeface="メイリオ" panose="020B0604030504040204" pitchFamily="50" charset="-128"/>
                          <a:ea typeface="メイリオ" panose="020B0604030504040204" pitchFamily="50" charset="-128"/>
                        </a:rPr>
                        <a:t>社員マスターの登録</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8431098"/>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5.</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入社手続きの依頼を実行</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4270291"/>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6.</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自身の情報の入力と申請</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1664251"/>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7.</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申請された内容を確認</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0675810"/>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8.『PCA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給与シリーズ</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に受入</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0775115"/>
                  </a:ext>
                </a:extLst>
              </a:tr>
            </a:tbl>
          </a:graphicData>
        </a:graphic>
      </p:graphicFrame>
    </p:spTree>
    <p:extLst>
      <p:ext uri="{BB962C8B-B14F-4D97-AF65-F5344CB8AC3E}">
        <p14:creationId xmlns:p14="http://schemas.microsoft.com/office/powerpoint/2010/main" val="3983382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D875579-3CA6-72D9-6788-4462FC6B2168}"/>
              </a:ext>
            </a:extLst>
          </p:cNvPr>
          <p:cNvSpPr>
            <a:spLocks noGrp="1"/>
          </p:cNvSpPr>
          <p:nvPr>
            <p:ph type="sldNum" sz="quarter" idx="12"/>
          </p:nvPr>
        </p:nvSpPr>
        <p:spPr/>
        <p:txBody>
          <a:bodyPr/>
          <a:lstStyle/>
          <a:p>
            <a:fld id="{8DE01AFB-559C-49C2-AF83-836728682562}" type="slidenum">
              <a:rPr kumimoji="1" lang="ja-JP" altLang="en-US" smtClean="0"/>
              <a:t>22</a:t>
            </a:fld>
            <a:endParaRPr kumimoji="1" lang="ja-JP" altLang="en-US"/>
          </a:p>
        </p:txBody>
      </p:sp>
      <p:pic>
        <p:nvPicPr>
          <p:cNvPr id="6" name="図 5">
            <a:extLst>
              <a:ext uri="{FF2B5EF4-FFF2-40B4-BE49-F238E27FC236}">
                <a16:creationId xmlns:a16="http://schemas.microsoft.com/office/drawing/2014/main" id="{8714369E-036E-A937-29D2-611D0FC8A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2763" y="898565"/>
            <a:ext cx="1004835" cy="620005"/>
          </a:xfrm>
          <a:prstGeom prst="rect">
            <a:avLst/>
          </a:prstGeom>
        </p:spPr>
      </p:pic>
      <p:sp>
        <p:nvSpPr>
          <p:cNvPr id="7" name="テキスト プレースホルダー 2">
            <a:extLst>
              <a:ext uri="{FF2B5EF4-FFF2-40B4-BE49-F238E27FC236}">
                <a16:creationId xmlns:a16="http://schemas.microsoft.com/office/drawing/2014/main" id="{87D82696-E0DF-EECE-4B9B-D2E50596E4B9}"/>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en-US" altLang="ja-JP" sz="1800" dirty="0">
                <a:latin typeface="メイリオ" panose="020B0604030504040204" pitchFamily="50" charset="-128"/>
                <a:ea typeface="メイリオ" panose="020B0604030504040204" pitchFamily="50" charset="-128"/>
              </a:rPr>
              <a:t>『PCA</a:t>
            </a:r>
            <a:r>
              <a:rPr kumimoji="1" lang="ja-JP" altLang="en-US" sz="1800" dirty="0">
                <a:latin typeface="メイリオ" panose="020B0604030504040204" pitchFamily="50" charset="-128"/>
                <a:ea typeface="メイリオ" panose="020B0604030504040204" pitchFamily="50" charset="-128"/>
              </a:rPr>
              <a:t> </a:t>
            </a:r>
            <a:r>
              <a:rPr kumimoji="1" lang="en-US" altLang="ja-JP" sz="1800" dirty="0">
                <a:latin typeface="メイリオ" panose="020B0604030504040204" pitchFamily="50" charset="-128"/>
                <a:ea typeface="メイリオ" panose="020B0604030504040204" pitchFamily="50" charset="-128"/>
              </a:rPr>
              <a:t>Hub』</a:t>
            </a:r>
            <a:r>
              <a:rPr kumimoji="1" lang="ja-JP" altLang="en-US" sz="1800" dirty="0">
                <a:latin typeface="メイリオ" panose="020B0604030504040204" pitchFamily="50" charset="-128"/>
                <a:ea typeface="メイリオ" panose="020B0604030504040204" pitchFamily="50" charset="-128"/>
              </a:rPr>
              <a:t>ポータルサイト（</a:t>
            </a:r>
            <a:r>
              <a:rPr kumimoji="1" lang="en-US" altLang="ja-JP" sz="1800" dirty="0">
                <a:latin typeface="メイリオ" panose="020B0604030504040204" pitchFamily="50" charset="-128"/>
                <a:ea typeface="メイリオ" panose="020B0604030504040204" pitchFamily="50" charset="-128"/>
              </a:rPr>
              <a:t>https://</a:t>
            </a:r>
            <a:r>
              <a:rPr kumimoji="1" lang="ja-JP" altLang="en-US" sz="1800" dirty="0">
                <a:latin typeface="メイリオ" panose="020B0604030504040204" pitchFamily="50" charset="-128"/>
                <a:ea typeface="メイリオ" panose="020B0604030504040204" pitchFamily="50" charset="-128"/>
              </a:rPr>
              <a:t>お客様のテナント名</a:t>
            </a:r>
            <a:r>
              <a:rPr kumimoji="1" lang="en-US" altLang="ja-JP" sz="1800" dirty="0">
                <a:latin typeface="メイリオ" panose="020B0604030504040204" pitchFamily="50" charset="-128"/>
                <a:ea typeface="メイリオ" panose="020B0604030504040204" pitchFamily="50" charset="-128"/>
              </a:rPr>
              <a:t>.pcahub.jp/g</a:t>
            </a:r>
            <a:r>
              <a:rPr kumimoji="1" lang="ja-JP" altLang="en-US" sz="1800" dirty="0">
                <a:latin typeface="メイリオ" panose="020B0604030504040204" pitchFamily="50" charset="-128"/>
                <a:ea typeface="メイリオ" panose="020B0604030504040204" pitchFamily="50" charset="-128"/>
              </a:rPr>
              <a:t>）にログインし、</a:t>
            </a:r>
            <a:br>
              <a:rPr kumimoji="1" lang="en-US" altLang="ja-JP" sz="1800" dirty="0">
                <a:latin typeface="メイリオ" panose="020B0604030504040204" pitchFamily="50" charset="-128"/>
                <a:ea typeface="メイリオ" panose="020B0604030504040204" pitchFamily="50" charset="-128"/>
              </a:rPr>
            </a:br>
            <a:r>
              <a:rPr kumimoji="1" lang="ja-JP" altLang="en-US" sz="1800" dirty="0">
                <a:latin typeface="メイリオ" panose="020B0604030504040204" pitchFamily="50" charset="-128"/>
                <a:ea typeface="メイリオ" panose="020B0604030504040204" pitchFamily="50" charset="-128"/>
              </a:rPr>
              <a:t>「</a:t>
            </a:r>
            <a:r>
              <a:rPr kumimoji="1" lang="en-US" altLang="ja-JP" sz="1800" dirty="0">
                <a:latin typeface="メイリオ" panose="020B0604030504040204" pitchFamily="50" charset="-128"/>
                <a:ea typeface="メイリオ" panose="020B0604030504040204" pitchFamily="50" charset="-128"/>
              </a:rPr>
              <a:t> PCA Hub </a:t>
            </a:r>
            <a:r>
              <a:rPr kumimoji="1" lang="ja-JP" altLang="en-US" sz="1800" dirty="0">
                <a:latin typeface="メイリオ" panose="020B0604030504040204" pitchFamily="50" charset="-128"/>
                <a:ea typeface="メイリオ" panose="020B0604030504040204" pitchFamily="50" charset="-128"/>
              </a:rPr>
              <a:t>労務管理 システム管理」をクリックします</a:t>
            </a:r>
          </a:p>
        </p:txBody>
      </p:sp>
      <p:sp>
        <p:nvSpPr>
          <p:cNvPr id="8" name="タイトル 1">
            <a:extLst>
              <a:ext uri="{FF2B5EF4-FFF2-40B4-BE49-F238E27FC236}">
                <a16:creationId xmlns:a16="http://schemas.microsoft.com/office/drawing/2014/main" id="{92403315-E2D8-C66E-E5FB-BA090FDF0389}"/>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solidFill>
                  <a:schemeClr val="tx1"/>
                </a:solidFill>
                <a:latin typeface="メイリオ" panose="020B0604030504040204" pitchFamily="50" charset="-128"/>
                <a:ea typeface="メイリオ" panose="020B0604030504040204" pitchFamily="50" charset="-128"/>
              </a:rPr>
              <a:t>4.</a:t>
            </a:r>
            <a:r>
              <a:rPr kumimoji="1" lang="ja-JP" altLang="en-US" sz="2800" dirty="0">
                <a:solidFill>
                  <a:schemeClr val="tx1"/>
                </a:solidFill>
                <a:latin typeface="メイリオ" panose="020B0604030504040204" pitchFamily="50" charset="-128"/>
                <a:ea typeface="メイリオ" panose="020B0604030504040204" pitchFamily="50" charset="-128"/>
              </a:rPr>
              <a:t>社員マスターの登録</a:t>
            </a:r>
          </a:p>
        </p:txBody>
      </p:sp>
      <p:sp>
        <p:nvSpPr>
          <p:cNvPr id="9" name="テキスト ボックス 8">
            <a:extLst>
              <a:ext uri="{FF2B5EF4-FFF2-40B4-BE49-F238E27FC236}">
                <a16:creationId xmlns:a16="http://schemas.microsoft.com/office/drawing/2014/main" id="{AD5E21E8-116C-4090-8C8F-DE365DF57521}"/>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pic>
        <p:nvPicPr>
          <p:cNvPr id="10" name="図 9">
            <a:extLst>
              <a:ext uri="{FF2B5EF4-FFF2-40B4-BE49-F238E27FC236}">
                <a16:creationId xmlns:a16="http://schemas.microsoft.com/office/drawing/2014/main" id="{0758D5DB-50FF-48D4-FC90-95FC34CB08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23964" y="2006221"/>
            <a:ext cx="6169688" cy="3393794"/>
          </a:xfrm>
          <a:prstGeom prst="rect">
            <a:avLst/>
          </a:prstGeom>
        </p:spPr>
      </p:pic>
      <p:sp>
        <p:nvSpPr>
          <p:cNvPr id="11" name="正方形/長方形 10">
            <a:extLst>
              <a:ext uri="{FF2B5EF4-FFF2-40B4-BE49-F238E27FC236}">
                <a16:creationId xmlns:a16="http://schemas.microsoft.com/office/drawing/2014/main" id="{5F966767-C5C0-8F2F-3A72-D8910E058479}"/>
              </a:ext>
            </a:extLst>
          </p:cNvPr>
          <p:cNvSpPr/>
          <p:nvPr/>
        </p:nvSpPr>
        <p:spPr>
          <a:xfrm>
            <a:off x="1635567" y="2764698"/>
            <a:ext cx="728548" cy="47308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3575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7D345F7-F198-53F0-6FB2-FFD6361E2A14}"/>
              </a:ext>
            </a:extLst>
          </p:cNvPr>
          <p:cNvSpPr>
            <a:spLocks noGrp="1"/>
          </p:cNvSpPr>
          <p:nvPr>
            <p:ph type="sldNum" sz="quarter" idx="12"/>
          </p:nvPr>
        </p:nvSpPr>
        <p:spPr/>
        <p:txBody>
          <a:bodyPr/>
          <a:lstStyle/>
          <a:p>
            <a:fld id="{8DE01AFB-559C-49C2-AF83-836728682562}" type="slidenum">
              <a:rPr kumimoji="1" lang="ja-JP" altLang="en-US" smtClean="0"/>
              <a:t>23</a:t>
            </a:fld>
            <a:endParaRPr kumimoji="1" lang="ja-JP" altLang="en-US"/>
          </a:p>
        </p:txBody>
      </p:sp>
      <p:pic>
        <p:nvPicPr>
          <p:cNvPr id="3" name="図 2">
            <a:extLst>
              <a:ext uri="{FF2B5EF4-FFF2-40B4-BE49-F238E27FC236}">
                <a16:creationId xmlns:a16="http://schemas.microsoft.com/office/drawing/2014/main" id="{A531FC82-AEEB-03A7-DF7C-092E0BDAF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2763" y="898565"/>
            <a:ext cx="1004835" cy="620005"/>
          </a:xfrm>
          <a:prstGeom prst="rect">
            <a:avLst/>
          </a:prstGeom>
        </p:spPr>
      </p:pic>
      <p:sp>
        <p:nvSpPr>
          <p:cNvPr id="5" name="テキスト プレースホルダー 2">
            <a:extLst>
              <a:ext uri="{FF2B5EF4-FFF2-40B4-BE49-F238E27FC236}">
                <a16:creationId xmlns:a16="http://schemas.microsoft.com/office/drawing/2014/main" id="{50795C48-BE6B-55F7-D771-7260740C870B}"/>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「社員一覧」から［新規社員登録］をクリックします</a:t>
            </a:r>
            <a:endParaRPr kumimoji="1" lang="en-US" altLang="ja-JP" sz="1800" dirty="0">
              <a:latin typeface="メイリオ" panose="020B0604030504040204" pitchFamily="50" charset="-128"/>
              <a:ea typeface="メイリオ" panose="020B0604030504040204" pitchFamily="50" charset="-128"/>
            </a:endParaRPr>
          </a:p>
          <a:p>
            <a:pPr marL="50800"/>
            <a:r>
              <a:rPr kumimoji="1" lang="ja-JP" altLang="en-US" sz="1800" dirty="0">
                <a:latin typeface="メイリオ" panose="020B0604030504040204" pitchFamily="50" charset="-128"/>
                <a:ea typeface="メイリオ" panose="020B0604030504040204" pitchFamily="50" charset="-128"/>
              </a:rPr>
              <a:t>社員情報が登録されていないユーザーにチェックを付けて</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登録</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をクリックします</a:t>
            </a:r>
          </a:p>
        </p:txBody>
      </p:sp>
      <p:sp>
        <p:nvSpPr>
          <p:cNvPr id="6" name="タイトル 1">
            <a:extLst>
              <a:ext uri="{FF2B5EF4-FFF2-40B4-BE49-F238E27FC236}">
                <a16:creationId xmlns:a16="http://schemas.microsoft.com/office/drawing/2014/main" id="{0CF7BD13-0163-088B-6132-22F01C149A38}"/>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solidFill>
                  <a:schemeClr val="tx1"/>
                </a:solidFill>
                <a:latin typeface="メイリオ" panose="020B0604030504040204" pitchFamily="50" charset="-128"/>
                <a:ea typeface="メイリオ" panose="020B0604030504040204" pitchFamily="50" charset="-128"/>
              </a:rPr>
              <a:t>4.</a:t>
            </a:r>
            <a:r>
              <a:rPr kumimoji="1" lang="ja-JP" altLang="en-US" sz="2800" dirty="0">
                <a:solidFill>
                  <a:schemeClr val="tx1"/>
                </a:solidFill>
                <a:latin typeface="メイリオ" panose="020B0604030504040204" pitchFamily="50" charset="-128"/>
                <a:ea typeface="メイリオ" panose="020B0604030504040204" pitchFamily="50" charset="-128"/>
              </a:rPr>
              <a:t>社員マスターの登録</a:t>
            </a:r>
          </a:p>
        </p:txBody>
      </p:sp>
      <p:sp>
        <p:nvSpPr>
          <p:cNvPr id="7" name="テキスト ボックス 6">
            <a:extLst>
              <a:ext uri="{FF2B5EF4-FFF2-40B4-BE49-F238E27FC236}">
                <a16:creationId xmlns:a16="http://schemas.microsoft.com/office/drawing/2014/main" id="{D1011376-3ADC-A7F6-9171-847A0190CBBE}"/>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pic>
        <p:nvPicPr>
          <p:cNvPr id="8" name="図 7">
            <a:extLst>
              <a:ext uri="{FF2B5EF4-FFF2-40B4-BE49-F238E27FC236}">
                <a16:creationId xmlns:a16="http://schemas.microsoft.com/office/drawing/2014/main" id="{87048559-4A44-D843-22AD-B50B21D739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42127" y="2008003"/>
            <a:ext cx="7486022" cy="2841993"/>
          </a:xfrm>
          <a:prstGeom prst="rect">
            <a:avLst/>
          </a:prstGeom>
        </p:spPr>
      </p:pic>
      <p:sp>
        <p:nvSpPr>
          <p:cNvPr id="9" name="正方形/長方形 8">
            <a:extLst>
              <a:ext uri="{FF2B5EF4-FFF2-40B4-BE49-F238E27FC236}">
                <a16:creationId xmlns:a16="http://schemas.microsoft.com/office/drawing/2014/main" id="{F6A49EBE-0D67-ECC7-C119-6960D1739ACF}"/>
              </a:ext>
            </a:extLst>
          </p:cNvPr>
          <p:cNvSpPr/>
          <p:nvPr/>
        </p:nvSpPr>
        <p:spPr>
          <a:xfrm>
            <a:off x="3052387" y="2532918"/>
            <a:ext cx="1097582" cy="34091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4006D1E-D6C9-A9BE-F738-4304924CE85F}"/>
              </a:ext>
            </a:extLst>
          </p:cNvPr>
          <p:cNvSpPr/>
          <p:nvPr/>
        </p:nvSpPr>
        <p:spPr>
          <a:xfrm>
            <a:off x="442127" y="4030791"/>
            <a:ext cx="1416818" cy="42063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C7F6DD0C-D129-F08A-E6AE-E70C4FFF6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2139" y="3248979"/>
            <a:ext cx="5229065" cy="2952420"/>
          </a:xfrm>
          <a:prstGeom prst="rect">
            <a:avLst/>
          </a:prstGeom>
          <a:ln>
            <a:solidFill>
              <a:schemeClr val="tx1"/>
            </a:solidFill>
          </a:ln>
        </p:spPr>
      </p:pic>
      <p:sp>
        <p:nvSpPr>
          <p:cNvPr id="12" name="正方形/長方形 11">
            <a:extLst>
              <a:ext uri="{FF2B5EF4-FFF2-40B4-BE49-F238E27FC236}">
                <a16:creationId xmlns:a16="http://schemas.microsoft.com/office/drawing/2014/main" id="{5FA215C7-07F3-2FA3-BEA9-A742459A1771}"/>
              </a:ext>
            </a:extLst>
          </p:cNvPr>
          <p:cNvSpPr/>
          <p:nvPr/>
        </p:nvSpPr>
        <p:spPr>
          <a:xfrm>
            <a:off x="5502850" y="5239827"/>
            <a:ext cx="5066538" cy="429453"/>
          </a:xfrm>
          <a:prstGeom prst="rect">
            <a:avLst/>
          </a:prstGeom>
          <a:solidFill>
            <a:srgbClr val="F4F6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FD780A2-637A-B5EA-5F21-728F225491A6}"/>
              </a:ext>
            </a:extLst>
          </p:cNvPr>
          <p:cNvSpPr/>
          <p:nvPr/>
        </p:nvSpPr>
        <p:spPr>
          <a:xfrm>
            <a:off x="5528983" y="4862054"/>
            <a:ext cx="369400" cy="32619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6F39368-A1B3-74EF-2BA7-E0885FE09F34}"/>
              </a:ext>
            </a:extLst>
          </p:cNvPr>
          <p:cNvSpPr/>
          <p:nvPr/>
        </p:nvSpPr>
        <p:spPr>
          <a:xfrm>
            <a:off x="7459653" y="5816583"/>
            <a:ext cx="1134035" cy="32619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5750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771AD-6EC6-B258-D1B6-86A524B7479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EC583FE-9268-406C-90BD-8F6FA8A05B69}"/>
              </a:ext>
            </a:extLst>
          </p:cNvPr>
          <p:cNvSpPr>
            <a:spLocks noGrp="1"/>
          </p:cNvSpPr>
          <p:nvPr>
            <p:ph type="sldNum" sz="quarter" idx="12"/>
          </p:nvPr>
        </p:nvSpPr>
        <p:spPr/>
        <p:txBody>
          <a:bodyPr/>
          <a:lstStyle/>
          <a:p>
            <a:fld id="{8DE01AFB-559C-49C2-AF83-836728682562}" type="slidenum">
              <a:rPr kumimoji="1" lang="ja-JP" altLang="en-US" smtClean="0"/>
              <a:t>24</a:t>
            </a:fld>
            <a:endParaRPr kumimoji="1" lang="ja-JP" altLang="en-US"/>
          </a:p>
        </p:txBody>
      </p:sp>
      <p:graphicFrame>
        <p:nvGraphicFramePr>
          <p:cNvPr id="3" name="表 2">
            <a:extLst>
              <a:ext uri="{FF2B5EF4-FFF2-40B4-BE49-F238E27FC236}">
                <a16:creationId xmlns:a16="http://schemas.microsoft.com/office/drawing/2014/main" id="{09E95195-EBA3-B048-045E-05565104C27B}"/>
              </a:ext>
            </a:extLst>
          </p:cNvPr>
          <p:cNvGraphicFramePr>
            <a:graphicFrameLocks noGrp="1"/>
          </p:cNvGraphicFramePr>
          <p:nvPr>
            <p:extLst>
              <p:ext uri="{D42A27DB-BD31-4B8C-83A1-F6EECF244321}">
                <p14:modId xmlns:p14="http://schemas.microsoft.com/office/powerpoint/2010/main" val="1922935679"/>
              </p:ext>
            </p:extLst>
          </p:nvPr>
        </p:nvGraphicFramePr>
        <p:xfrm>
          <a:off x="961292" y="1558278"/>
          <a:ext cx="6665407" cy="4134712"/>
        </p:xfrm>
        <a:graphic>
          <a:graphicData uri="http://schemas.openxmlformats.org/drawingml/2006/table">
            <a:tbl>
              <a:tblPr firstRow="1" bandRow="1">
                <a:tableStyleId>{5940675A-B579-460E-94D1-54222C63F5DA}</a:tableStyleId>
              </a:tblPr>
              <a:tblGrid>
                <a:gridCol w="6665407">
                  <a:extLst>
                    <a:ext uri="{9D8B030D-6E8A-4147-A177-3AD203B41FA5}">
                      <a16:colId xmlns:a16="http://schemas.microsoft.com/office/drawing/2014/main" val="753286782"/>
                    </a:ext>
                  </a:extLst>
                </a:gridCol>
              </a:tblGrid>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1.『PCA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へのユーザー登録</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2425089"/>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2.『PCA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労務管理</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へのユーザー登録</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1659674"/>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3.『PCA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へのログインパスワードの設定</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5575596"/>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4.</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社員マスターの登録</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8431098"/>
                  </a:ext>
                </a:extLst>
              </a:tr>
              <a:tr h="516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5.</a:t>
                      </a:r>
                      <a:r>
                        <a:rPr kumimoji="1" lang="ja-JP" altLang="en-US" sz="2400" dirty="0">
                          <a:solidFill>
                            <a:schemeClr val="tx1"/>
                          </a:solidFill>
                          <a:latin typeface="メイリオ" panose="020B0604030504040204" pitchFamily="50" charset="-128"/>
                          <a:ea typeface="メイリオ" panose="020B0604030504040204" pitchFamily="50" charset="-128"/>
                        </a:rPr>
                        <a:t>入社手続きの依頼を実行</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4270291"/>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6.</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自身の情報の入力と申請</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1664251"/>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7.</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申請された内容を確認</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0675810"/>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8.『PCA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給与シリーズ</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に受入</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0775115"/>
                  </a:ext>
                </a:extLst>
              </a:tr>
            </a:tbl>
          </a:graphicData>
        </a:graphic>
      </p:graphicFrame>
    </p:spTree>
    <p:extLst>
      <p:ext uri="{BB962C8B-B14F-4D97-AF65-F5344CB8AC3E}">
        <p14:creationId xmlns:p14="http://schemas.microsoft.com/office/powerpoint/2010/main" val="1685444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513265D-3648-C1DC-7D4F-10BD034E5871}"/>
              </a:ext>
            </a:extLst>
          </p:cNvPr>
          <p:cNvSpPr>
            <a:spLocks noGrp="1"/>
          </p:cNvSpPr>
          <p:nvPr>
            <p:ph type="sldNum" sz="quarter" idx="12"/>
          </p:nvPr>
        </p:nvSpPr>
        <p:spPr/>
        <p:txBody>
          <a:bodyPr/>
          <a:lstStyle/>
          <a:p>
            <a:fld id="{8DE01AFB-559C-49C2-AF83-836728682562}" type="slidenum">
              <a:rPr kumimoji="1" lang="ja-JP" altLang="en-US" smtClean="0"/>
              <a:t>25</a:t>
            </a:fld>
            <a:endParaRPr kumimoji="1" lang="ja-JP" altLang="en-US"/>
          </a:p>
        </p:txBody>
      </p:sp>
      <p:pic>
        <p:nvPicPr>
          <p:cNvPr id="3" name="図 2">
            <a:extLst>
              <a:ext uri="{FF2B5EF4-FFF2-40B4-BE49-F238E27FC236}">
                <a16:creationId xmlns:a16="http://schemas.microsoft.com/office/drawing/2014/main" id="{C78C3FA1-35C9-7454-0A1C-EB74D5A10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2763" y="898565"/>
            <a:ext cx="1004835" cy="620005"/>
          </a:xfrm>
          <a:prstGeom prst="rect">
            <a:avLst/>
          </a:prstGeom>
        </p:spPr>
      </p:pic>
      <p:sp>
        <p:nvSpPr>
          <p:cNvPr id="6" name="テキスト プレースホルダー 2">
            <a:extLst>
              <a:ext uri="{FF2B5EF4-FFF2-40B4-BE49-F238E27FC236}">
                <a16:creationId xmlns:a16="http://schemas.microsoft.com/office/drawing/2014/main" id="{A77E2499-3685-D143-3EDA-EEDC9E79EC11}"/>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a:t>
            </a:r>
            <a:r>
              <a:rPr kumimoji="1" lang="en-US" altLang="ja-JP" sz="1800" dirty="0">
                <a:latin typeface="メイリオ" panose="020B0604030504040204" pitchFamily="50" charset="-128"/>
                <a:ea typeface="メイリオ" panose="020B0604030504040204" pitchFamily="50" charset="-128"/>
              </a:rPr>
              <a:t>PCA Hub </a:t>
            </a:r>
            <a:r>
              <a:rPr kumimoji="1" lang="ja-JP" altLang="en-US" sz="1800" dirty="0">
                <a:latin typeface="メイリオ" panose="020B0604030504040204" pitchFamily="50" charset="-128"/>
                <a:ea typeface="メイリオ" panose="020B0604030504040204" pitchFamily="50" charset="-128"/>
              </a:rPr>
              <a:t>労務管理 システム管理」の「依頼一覧」－「新規作成依頼」をクリックします</a:t>
            </a:r>
          </a:p>
        </p:txBody>
      </p:sp>
      <p:sp>
        <p:nvSpPr>
          <p:cNvPr id="7" name="タイトル 1">
            <a:extLst>
              <a:ext uri="{FF2B5EF4-FFF2-40B4-BE49-F238E27FC236}">
                <a16:creationId xmlns:a16="http://schemas.microsoft.com/office/drawing/2014/main" id="{DEC62171-C41D-F3FF-4B16-42A78582250A}"/>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solidFill>
                  <a:schemeClr val="tx1"/>
                </a:solidFill>
                <a:latin typeface="メイリオ" panose="020B0604030504040204" pitchFamily="50" charset="-128"/>
                <a:ea typeface="メイリオ" panose="020B0604030504040204" pitchFamily="50" charset="-128"/>
              </a:rPr>
              <a:t>5.</a:t>
            </a:r>
            <a:r>
              <a:rPr kumimoji="1" lang="ja-JP" altLang="en-US" sz="2800" dirty="0">
                <a:solidFill>
                  <a:schemeClr val="tx1"/>
                </a:solidFill>
                <a:latin typeface="メイリオ" panose="020B0604030504040204" pitchFamily="50" charset="-128"/>
                <a:ea typeface="メイリオ" panose="020B0604030504040204" pitchFamily="50" charset="-128"/>
              </a:rPr>
              <a:t>入社手続きの依頼を実行</a:t>
            </a:r>
          </a:p>
        </p:txBody>
      </p:sp>
      <p:sp>
        <p:nvSpPr>
          <p:cNvPr id="8" name="テキスト ボックス 7">
            <a:extLst>
              <a:ext uri="{FF2B5EF4-FFF2-40B4-BE49-F238E27FC236}">
                <a16:creationId xmlns:a16="http://schemas.microsoft.com/office/drawing/2014/main" id="{7DC54469-F560-785F-1BE0-6590A20F6229}"/>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pic>
        <p:nvPicPr>
          <p:cNvPr id="9" name="図 8">
            <a:extLst>
              <a:ext uri="{FF2B5EF4-FFF2-40B4-BE49-F238E27FC236}">
                <a16:creationId xmlns:a16="http://schemas.microsoft.com/office/drawing/2014/main" id="{BC4AC3DB-5054-ABF7-653A-F8DF8F5B26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64141" y="1803036"/>
            <a:ext cx="10675657" cy="3206603"/>
          </a:xfrm>
          <a:prstGeom prst="rect">
            <a:avLst/>
          </a:prstGeom>
        </p:spPr>
      </p:pic>
      <p:sp>
        <p:nvSpPr>
          <p:cNvPr id="10" name="正方形/長方形 9">
            <a:extLst>
              <a:ext uri="{FF2B5EF4-FFF2-40B4-BE49-F238E27FC236}">
                <a16:creationId xmlns:a16="http://schemas.microsoft.com/office/drawing/2014/main" id="{9CCDC116-9DC7-7A44-B5C0-EBE19C1CFA30}"/>
              </a:ext>
            </a:extLst>
          </p:cNvPr>
          <p:cNvSpPr/>
          <p:nvPr/>
        </p:nvSpPr>
        <p:spPr>
          <a:xfrm>
            <a:off x="564141" y="4302097"/>
            <a:ext cx="1244562" cy="37038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06C3DFE-CBF3-4385-B90E-C18C27283C8B}"/>
              </a:ext>
            </a:extLst>
          </p:cNvPr>
          <p:cNvSpPr/>
          <p:nvPr/>
        </p:nvSpPr>
        <p:spPr>
          <a:xfrm>
            <a:off x="2846791" y="2389686"/>
            <a:ext cx="971583" cy="31332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59628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2DB8140D-930B-B522-3EA8-0DCD8418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68398" y="2639394"/>
            <a:ext cx="4794444" cy="3535495"/>
          </a:xfrm>
          <a:prstGeom prst="rect">
            <a:avLst/>
          </a:prstGeom>
        </p:spPr>
      </p:pic>
      <p:sp>
        <p:nvSpPr>
          <p:cNvPr id="2" name="スライド番号プレースホルダー 1">
            <a:extLst>
              <a:ext uri="{FF2B5EF4-FFF2-40B4-BE49-F238E27FC236}">
                <a16:creationId xmlns:a16="http://schemas.microsoft.com/office/drawing/2014/main" id="{77D76B7B-BEC6-A058-CF54-C8DBCF33919C}"/>
              </a:ext>
            </a:extLst>
          </p:cNvPr>
          <p:cNvSpPr>
            <a:spLocks noGrp="1"/>
          </p:cNvSpPr>
          <p:nvPr>
            <p:ph type="sldNum" sz="quarter" idx="12"/>
          </p:nvPr>
        </p:nvSpPr>
        <p:spPr/>
        <p:txBody>
          <a:bodyPr/>
          <a:lstStyle/>
          <a:p>
            <a:fld id="{8DE01AFB-559C-49C2-AF83-836728682562}" type="slidenum">
              <a:rPr kumimoji="1" lang="ja-JP" altLang="en-US" smtClean="0"/>
              <a:t>26</a:t>
            </a:fld>
            <a:endParaRPr kumimoji="1" lang="ja-JP" altLang="en-US"/>
          </a:p>
        </p:txBody>
      </p:sp>
      <p:pic>
        <p:nvPicPr>
          <p:cNvPr id="3" name="図 2">
            <a:extLst>
              <a:ext uri="{FF2B5EF4-FFF2-40B4-BE49-F238E27FC236}">
                <a16:creationId xmlns:a16="http://schemas.microsoft.com/office/drawing/2014/main" id="{0BFF68F0-19A5-0012-B97F-31DB7F43E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763" y="898565"/>
            <a:ext cx="1004835" cy="620005"/>
          </a:xfrm>
          <a:prstGeom prst="rect">
            <a:avLst/>
          </a:prstGeom>
        </p:spPr>
      </p:pic>
      <p:sp>
        <p:nvSpPr>
          <p:cNvPr id="6" name="テキスト プレースホルダー 2">
            <a:extLst>
              <a:ext uri="{FF2B5EF4-FFF2-40B4-BE49-F238E27FC236}">
                <a16:creationId xmlns:a16="http://schemas.microsoft.com/office/drawing/2014/main" id="{248D3023-AC98-B312-2EED-3B8CCF10C4A9}"/>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「申請依頼」の画面となり、「申請種類」で「入社手続き」を選択します</a:t>
            </a:r>
            <a:endParaRPr kumimoji="1" lang="en-US" altLang="ja-JP" sz="1800" dirty="0">
              <a:latin typeface="メイリオ" panose="020B0604030504040204" pitchFamily="50" charset="-128"/>
              <a:ea typeface="メイリオ" panose="020B0604030504040204" pitchFamily="50" charset="-128"/>
            </a:endParaRPr>
          </a:p>
          <a:p>
            <a:pPr marL="50800"/>
            <a:r>
              <a:rPr kumimoji="1" lang="ja-JP" altLang="en-US" sz="1800" dirty="0">
                <a:latin typeface="メイリオ" panose="020B0604030504040204" pitchFamily="50" charset="-128"/>
                <a:ea typeface="メイリオ" panose="020B0604030504040204" pitchFamily="50" charset="-128"/>
              </a:rPr>
              <a:t>入社手続きテンプレートでは用意されている「サンプルテンプレート」を選択します</a:t>
            </a:r>
            <a:endParaRPr kumimoji="1" lang="en-US" altLang="ja-JP" sz="1800" dirty="0">
              <a:latin typeface="メイリオ" panose="020B0604030504040204" pitchFamily="50" charset="-128"/>
              <a:ea typeface="メイリオ" panose="020B0604030504040204" pitchFamily="50" charset="-128"/>
            </a:endParaRPr>
          </a:p>
          <a:p>
            <a:pPr marL="50800"/>
            <a:r>
              <a:rPr kumimoji="1" lang="ja-JP" altLang="en-US" sz="1800" dirty="0">
                <a:latin typeface="メイリオ" panose="020B0604030504040204" pitchFamily="50" charset="-128"/>
                <a:ea typeface="メイリオ" panose="020B0604030504040204" pitchFamily="50" charset="-128"/>
              </a:rPr>
              <a:t>必要に応じてテンプレートを編集・追加してください</a:t>
            </a:r>
            <a:endParaRPr kumimoji="1" lang="en-US" altLang="ja-JP" sz="1800" dirty="0">
              <a:latin typeface="メイリオ" panose="020B0604030504040204" pitchFamily="50" charset="-128"/>
              <a:ea typeface="メイリオ" panose="020B0604030504040204" pitchFamily="50" charset="-128"/>
            </a:endParaRPr>
          </a:p>
          <a:p>
            <a:pPr marL="50800"/>
            <a:r>
              <a:rPr kumimoji="1" lang="ja-JP" altLang="en-US" sz="1800" dirty="0">
                <a:latin typeface="メイリオ" panose="020B0604030504040204" pitchFamily="50" charset="-128"/>
                <a:ea typeface="メイリオ" panose="020B0604030504040204" pitchFamily="50" charset="-128"/>
              </a:rPr>
              <a:t>依頼通知メールテキスト設定を必要に応じて変更してください</a:t>
            </a:r>
            <a:endParaRPr kumimoji="1" lang="en-US" altLang="ja-JP" sz="1800" dirty="0">
              <a:latin typeface="メイリオ" panose="020B0604030504040204" pitchFamily="50" charset="-128"/>
              <a:ea typeface="メイリオ" panose="020B0604030504040204" pitchFamily="50" charset="-128"/>
            </a:endParaRPr>
          </a:p>
          <a:p>
            <a:pPr marL="50800"/>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社員を追加</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より入社手続きを依頼する新入社員を選択します</a:t>
            </a:r>
          </a:p>
        </p:txBody>
      </p:sp>
      <p:sp>
        <p:nvSpPr>
          <p:cNvPr id="7" name="タイトル 1">
            <a:extLst>
              <a:ext uri="{FF2B5EF4-FFF2-40B4-BE49-F238E27FC236}">
                <a16:creationId xmlns:a16="http://schemas.microsoft.com/office/drawing/2014/main" id="{7E9D5B1A-4166-7C57-D90A-BB56A82EF6A1}"/>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solidFill>
                  <a:schemeClr val="tx1"/>
                </a:solidFill>
                <a:latin typeface="メイリオ" panose="020B0604030504040204" pitchFamily="50" charset="-128"/>
                <a:ea typeface="メイリオ" panose="020B0604030504040204" pitchFamily="50" charset="-128"/>
              </a:rPr>
              <a:t>5.</a:t>
            </a:r>
            <a:r>
              <a:rPr kumimoji="1" lang="ja-JP" altLang="en-US" sz="2800" dirty="0">
                <a:solidFill>
                  <a:schemeClr val="tx1"/>
                </a:solidFill>
                <a:latin typeface="メイリオ" panose="020B0604030504040204" pitchFamily="50" charset="-128"/>
                <a:ea typeface="メイリオ" panose="020B0604030504040204" pitchFamily="50" charset="-128"/>
              </a:rPr>
              <a:t>入社手続きの依頼を実行</a:t>
            </a:r>
          </a:p>
        </p:txBody>
      </p:sp>
      <p:sp>
        <p:nvSpPr>
          <p:cNvPr id="8" name="テキスト ボックス 7">
            <a:extLst>
              <a:ext uri="{FF2B5EF4-FFF2-40B4-BE49-F238E27FC236}">
                <a16:creationId xmlns:a16="http://schemas.microsoft.com/office/drawing/2014/main" id="{27535E44-F6C4-FA20-A040-1DA6FC44B0CF}"/>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pic>
        <p:nvPicPr>
          <p:cNvPr id="14" name="図 13">
            <a:extLst>
              <a:ext uri="{FF2B5EF4-FFF2-40B4-BE49-F238E27FC236}">
                <a16:creationId xmlns:a16="http://schemas.microsoft.com/office/drawing/2014/main" id="{BE367586-95BC-327D-9F3B-9C88FC406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142" y="3546595"/>
            <a:ext cx="4098357" cy="2628294"/>
          </a:xfrm>
          <a:prstGeom prst="rect">
            <a:avLst/>
          </a:prstGeom>
          <a:ln>
            <a:solidFill>
              <a:schemeClr val="tx1"/>
            </a:solidFill>
          </a:ln>
        </p:spPr>
      </p:pic>
      <p:sp>
        <p:nvSpPr>
          <p:cNvPr id="15" name="正方形/長方形 14">
            <a:extLst>
              <a:ext uri="{FF2B5EF4-FFF2-40B4-BE49-F238E27FC236}">
                <a16:creationId xmlns:a16="http://schemas.microsoft.com/office/drawing/2014/main" id="{89D811CB-CC7E-9958-D726-D2D7C4D8E4F8}"/>
              </a:ext>
            </a:extLst>
          </p:cNvPr>
          <p:cNvSpPr/>
          <p:nvPr/>
        </p:nvSpPr>
        <p:spPr>
          <a:xfrm>
            <a:off x="2141404" y="3376706"/>
            <a:ext cx="3451385" cy="28304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4C052E5-730F-86F7-D76A-E907D50381C1}"/>
              </a:ext>
            </a:extLst>
          </p:cNvPr>
          <p:cNvSpPr/>
          <p:nvPr/>
        </p:nvSpPr>
        <p:spPr>
          <a:xfrm>
            <a:off x="2141404" y="3659748"/>
            <a:ext cx="2230392" cy="28304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AE362F1-4B3F-9B1A-447E-ACE0E7481272}"/>
              </a:ext>
            </a:extLst>
          </p:cNvPr>
          <p:cNvSpPr/>
          <p:nvPr/>
        </p:nvSpPr>
        <p:spPr>
          <a:xfrm>
            <a:off x="2141404" y="5810308"/>
            <a:ext cx="761973" cy="28304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EB446FF9-ABB8-99E0-5328-0378789D5883}"/>
              </a:ext>
            </a:extLst>
          </p:cNvPr>
          <p:cNvSpPr/>
          <p:nvPr/>
        </p:nvSpPr>
        <p:spPr>
          <a:xfrm>
            <a:off x="6688080" y="4148303"/>
            <a:ext cx="3938468" cy="54385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4AD6C89-B15C-6E8D-C3AC-A3439283CD14}"/>
              </a:ext>
            </a:extLst>
          </p:cNvPr>
          <p:cNvSpPr/>
          <p:nvPr/>
        </p:nvSpPr>
        <p:spPr>
          <a:xfrm>
            <a:off x="6690762" y="5110515"/>
            <a:ext cx="272210" cy="29284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CE6C98F7-282C-BEEA-F7D7-7E63ED9BAFBC}"/>
              </a:ext>
            </a:extLst>
          </p:cNvPr>
          <p:cNvSpPr/>
          <p:nvPr/>
        </p:nvSpPr>
        <p:spPr>
          <a:xfrm>
            <a:off x="8200128" y="5861967"/>
            <a:ext cx="889200" cy="27413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a:extLst>
              <a:ext uri="{FF2B5EF4-FFF2-40B4-BE49-F238E27FC236}">
                <a16:creationId xmlns:a16="http://schemas.microsoft.com/office/drawing/2014/main" id="{FC0ED72C-DDD8-6D77-3456-FF90AFC097E9}"/>
              </a:ext>
            </a:extLst>
          </p:cNvPr>
          <p:cNvCxnSpPr>
            <a:cxnSpLocks/>
          </p:cNvCxnSpPr>
          <p:nvPr/>
        </p:nvCxnSpPr>
        <p:spPr>
          <a:xfrm>
            <a:off x="2903377" y="5943731"/>
            <a:ext cx="3691765" cy="0"/>
          </a:xfrm>
          <a:prstGeom prst="straightConnector1">
            <a:avLst/>
          </a:prstGeom>
          <a:noFill/>
          <a:ln w="38100">
            <a:solidFill>
              <a:srgbClr val="C00000"/>
            </a:solidFill>
            <a:tailEnd type="triangle" w="lg" len="med"/>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342095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62374A85-CC83-E5FD-1F2F-01F1A5E85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062" y="1518570"/>
            <a:ext cx="5519875" cy="4801843"/>
          </a:xfrm>
          <a:prstGeom prst="rect">
            <a:avLst/>
          </a:prstGeom>
        </p:spPr>
      </p:pic>
      <p:sp>
        <p:nvSpPr>
          <p:cNvPr id="2" name="スライド番号プレースホルダー 1">
            <a:extLst>
              <a:ext uri="{FF2B5EF4-FFF2-40B4-BE49-F238E27FC236}">
                <a16:creationId xmlns:a16="http://schemas.microsoft.com/office/drawing/2014/main" id="{9AB57C6A-82B7-90EA-4DEB-0D2510233859}"/>
              </a:ext>
            </a:extLst>
          </p:cNvPr>
          <p:cNvSpPr>
            <a:spLocks noGrp="1"/>
          </p:cNvSpPr>
          <p:nvPr>
            <p:ph type="sldNum" sz="quarter" idx="12"/>
          </p:nvPr>
        </p:nvSpPr>
        <p:spPr/>
        <p:txBody>
          <a:bodyPr/>
          <a:lstStyle/>
          <a:p>
            <a:fld id="{8DE01AFB-559C-49C2-AF83-836728682562}" type="slidenum">
              <a:rPr kumimoji="1" lang="ja-JP" altLang="en-US" smtClean="0"/>
              <a:t>27</a:t>
            </a:fld>
            <a:endParaRPr kumimoji="1" lang="ja-JP" altLang="en-US"/>
          </a:p>
        </p:txBody>
      </p:sp>
      <p:pic>
        <p:nvPicPr>
          <p:cNvPr id="3" name="図 2">
            <a:extLst>
              <a:ext uri="{FF2B5EF4-FFF2-40B4-BE49-F238E27FC236}">
                <a16:creationId xmlns:a16="http://schemas.microsoft.com/office/drawing/2014/main" id="{3B8FEC1D-0627-EA2C-6470-CEB17E7D0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763" y="898565"/>
            <a:ext cx="1004835" cy="620005"/>
          </a:xfrm>
          <a:prstGeom prst="rect">
            <a:avLst/>
          </a:prstGeom>
        </p:spPr>
      </p:pic>
      <p:sp>
        <p:nvSpPr>
          <p:cNvPr id="5" name="テキスト プレースホルダー 2">
            <a:extLst>
              <a:ext uri="{FF2B5EF4-FFF2-40B4-BE49-F238E27FC236}">
                <a16:creationId xmlns:a16="http://schemas.microsoft.com/office/drawing/2014/main" id="{00D160BD-F1FA-33C8-8C8D-1963801BDB6D}"/>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依頼実行</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をクリックすると入社手続きの依頼申請のメールが新入社員に送信されます</a:t>
            </a:r>
          </a:p>
        </p:txBody>
      </p:sp>
      <p:sp>
        <p:nvSpPr>
          <p:cNvPr id="6" name="タイトル 1">
            <a:extLst>
              <a:ext uri="{FF2B5EF4-FFF2-40B4-BE49-F238E27FC236}">
                <a16:creationId xmlns:a16="http://schemas.microsoft.com/office/drawing/2014/main" id="{737E5245-CDF7-CEB0-AE28-03529D598244}"/>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solidFill>
                  <a:schemeClr val="tx1"/>
                </a:solidFill>
                <a:latin typeface="メイリオ" panose="020B0604030504040204" pitchFamily="50" charset="-128"/>
                <a:ea typeface="メイリオ" panose="020B0604030504040204" pitchFamily="50" charset="-128"/>
              </a:rPr>
              <a:t>5.</a:t>
            </a:r>
            <a:r>
              <a:rPr kumimoji="1" lang="ja-JP" altLang="en-US" sz="2800" dirty="0">
                <a:solidFill>
                  <a:schemeClr val="tx1"/>
                </a:solidFill>
                <a:latin typeface="メイリオ" panose="020B0604030504040204" pitchFamily="50" charset="-128"/>
                <a:ea typeface="メイリオ" panose="020B0604030504040204" pitchFamily="50" charset="-128"/>
              </a:rPr>
              <a:t>入社手続きの依頼を実行</a:t>
            </a:r>
          </a:p>
        </p:txBody>
      </p:sp>
      <p:sp>
        <p:nvSpPr>
          <p:cNvPr id="7" name="テキスト ボックス 6">
            <a:extLst>
              <a:ext uri="{FF2B5EF4-FFF2-40B4-BE49-F238E27FC236}">
                <a16:creationId xmlns:a16="http://schemas.microsoft.com/office/drawing/2014/main" id="{61AB9FB2-4500-887B-8F9A-E81DC75C8C82}"/>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sp>
        <p:nvSpPr>
          <p:cNvPr id="16" name="正方形/長方形 15">
            <a:extLst>
              <a:ext uri="{FF2B5EF4-FFF2-40B4-BE49-F238E27FC236}">
                <a16:creationId xmlns:a16="http://schemas.microsoft.com/office/drawing/2014/main" id="{07EF4111-3072-9C16-4C9D-31850C00E72E}"/>
              </a:ext>
            </a:extLst>
          </p:cNvPr>
          <p:cNvSpPr/>
          <p:nvPr/>
        </p:nvSpPr>
        <p:spPr>
          <a:xfrm>
            <a:off x="7934572" y="1618347"/>
            <a:ext cx="828045" cy="27413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1302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9114DD6-C4A8-17B1-CD70-5B54E1142F17}"/>
              </a:ext>
            </a:extLst>
          </p:cNvPr>
          <p:cNvSpPr>
            <a:spLocks noGrp="1"/>
          </p:cNvSpPr>
          <p:nvPr>
            <p:ph type="sldNum" sz="quarter" idx="12"/>
          </p:nvPr>
        </p:nvSpPr>
        <p:spPr/>
        <p:txBody>
          <a:bodyPr/>
          <a:lstStyle/>
          <a:p>
            <a:fld id="{8DE01AFB-559C-49C2-AF83-836728682562}" type="slidenum">
              <a:rPr kumimoji="1" lang="ja-JP" altLang="en-US" smtClean="0"/>
              <a:t>28</a:t>
            </a:fld>
            <a:endParaRPr kumimoji="1" lang="ja-JP" altLang="en-US"/>
          </a:p>
        </p:txBody>
      </p:sp>
      <p:pic>
        <p:nvPicPr>
          <p:cNvPr id="3" name="図 2">
            <a:extLst>
              <a:ext uri="{FF2B5EF4-FFF2-40B4-BE49-F238E27FC236}">
                <a16:creationId xmlns:a16="http://schemas.microsoft.com/office/drawing/2014/main" id="{24EEBE40-285E-C15C-B996-B7B5E7280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2763" y="898565"/>
            <a:ext cx="1004835" cy="620005"/>
          </a:xfrm>
          <a:prstGeom prst="rect">
            <a:avLst/>
          </a:prstGeom>
        </p:spPr>
      </p:pic>
      <p:sp>
        <p:nvSpPr>
          <p:cNvPr id="5" name="テキスト プレースホルダー 2">
            <a:extLst>
              <a:ext uri="{FF2B5EF4-FFF2-40B4-BE49-F238E27FC236}">
                <a16:creationId xmlns:a16="http://schemas.microsoft.com/office/drawing/2014/main" id="{04663C91-3391-85E9-1514-12EA5D0F870C}"/>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入社手続きテンプレートを「テンプレートの編集・追加」より変更することで、</a:t>
            </a:r>
            <a:br>
              <a:rPr kumimoji="1" lang="en-US" altLang="ja-JP" sz="1800" dirty="0">
                <a:latin typeface="メイリオ" panose="020B0604030504040204" pitchFamily="50" charset="-128"/>
                <a:ea typeface="メイリオ" panose="020B0604030504040204" pitchFamily="50" charset="-128"/>
              </a:rPr>
            </a:br>
            <a:r>
              <a:rPr kumimoji="1" lang="ja-JP" altLang="en-US" sz="1800" dirty="0">
                <a:latin typeface="メイリオ" panose="020B0604030504040204" pitchFamily="50" charset="-128"/>
                <a:ea typeface="メイリオ" panose="020B0604030504040204" pitchFamily="50" charset="-128"/>
              </a:rPr>
              <a:t>収集する情報の必須／任意の設定をしたり、パターンを登録することができます。</a:t>
            </a:r>
          </a:p>
        </p:txBody>
      </p:sp>
      <p:sp>
        <p:nvSpPr>
          <p:cNvPr id="6" name="タイトル 1">
            <a:extLst>
              <a:ext uri="{FF2B5EF4-FFF2-40B4-BE49-F238E27FC236}">
                <a16:creationId xmlns:a16="http://schemas.microsoft.com/office/drawing/2014/main" id="{8E49E762-BC77-49B3-0EA1-5FE15F7CB2E4}"/>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solidFill>
                  <a:schemeClr val="tx1"/>
                </a:solidFill>
                <a:latin typeface="メイリオ" panose="020B0604030504040204" pitchFamily="50" charset="-128"/>
                <a:ea typeface="メイリオ" panose="020B0604030504040204" pitchFamily="50" charset="-128"/>
              </a:rPr>
              <a:t>5.</a:t>
            </a:r>
            <a:r>
              <a:rPr kumimoji="1" lang="ja-JP" altLang="en-US" sz="2800" dirty="0">
                <a:solidFill>
                  <a:schemeClr val="tx1"/>
                </a:solidFill>
                <a:latin typeface="メイリオ" panose="020B0604030504040204" pitchFamily="50" charset="-128"/>
                <a:ea typeface="メイリオ" panose="020B0604030504040204" pitchFamily="50" charset="-128"/>
              </a:rPr>
              <a:t>入社手続きの依頼を実行</a:t>
            </a:r>
          </a:p>
        </p:txBody>
      </p:sp>
      <p:sp>
        <p:nvSpPr>
          <p:cNvPr id="7" name="テキスト ボックス 6">
            <a:extLst>
              <a:ext uri="{FF2B5EF4-FFF2-40B4-BE49-F238E27FC236}">
                <a16:creationId xmlns:a16="http://schemas.microsoft.com/office/drawing/2014/main" id="{65A058B5-7E8C-07BC-D6D6-38C4A22358ED}"/>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pic>
        <p:nvPicPr>
          <p:cNvPr id="9" name="図 8">
            <a:extLst>
              <a:ext uri="{FF2B5EF4-FFF2-40B4-BE49-F238E27FC236}">
                <a16:creationId xmlns:a16="http://schemas.microsoft.com/office/drawing/2014/main" id="{E04D8426-CE03-F67E-D689-1D975B78CD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33996" y="1803036"/>
            <a:ext cx="4580615" cy="4519515"/>
          </a:xfrm>
          <a:prstGeom prst="rect">
            <a:avLst/>
          </a:prstGeom>
        </p:spPr>
      </p:pic>
      <p:pic>
        <p:nvPicPr>
          <p:cNvPr id="10" name="図 9">
            <a:extLst>
              <a:ext uri="{FF2B5EF4-FFF2-40B4-BE49-F238E27FC236}">
                <a16:creationId xmlns:a16="http://schemas.microsoft.com/office/drawing/2014/main" id="{0B968B7F-24E2-C7FF-BFB8-6425C58E4D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71883" y="1803035"/>
            <a:ext cx="4580615" cy="4519515"/>
          </a:xfrm>
          <a:prstGeom prst="rect">
            <a:avLst/>
          </a:prstGeom>
        </p:spPr>
      </p:pic>
      <p:pic>
        <p:nvPicPr>
          <p:cNvPr id="11" name="図 10">
            <a:extLst>
              <a:ext uri="{FF2B5EF4-FFF2-40B4-BE49-F238E27FC236}">
                <a16:creationId xmlns:a16="http://schemas.microsoft.com/office/drawing/2014/main" id="{91710ACE-7DDD-A3E5-C03D-4693A130F4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5680" y="2534290"/>
            <a:ext cx="4481918" cy="3425145"/>
          </a:xfrm>
          <a:prstGeom prst="rect">
            <a:avLst/>
          </a:prstGeom>
          <a:ln>
            <a:solidFill>
              <a:schemeClr val="tx1"/>
            </a:solidFill>
          </a:ln>
        </p:spPr>
      </p:pic>
    </p:spTree>
    <p:extLst>
      <p:ext uri="{BB962C8B-B14F-4D97-AF65-F5344CB8AC3E}">
        <p14:creationId xmlns:p14="http://schemas.microsoft.com/office/powerpoint/2010/main" val="145597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D13A9-B502-937B-F0AB-A6F07B26DF6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664DE78-80D8-6B86-90C5-CD3F29E0FC97}"/>
              </a:ext>
            </a:extLst>
          </p:cNvPr>
          <p:cNvSpPr>
            <a:spLocks noGrp="1"/>
          </p:cNvSpPr>
          <p:nvPr>
            <p:ph type="sldNum" sz="quarter" idx="12"/>
          </p:nvPr>
        </p:nvSpPr>
        <p:spPr/>
        <p:txBody>
          <a:bodyPr/>
          <a:lstStyle/>
          <a:p>
            <a:fld id="{8DE01AFB-559C-49C2-AF83-836728682562}" type="slidenum">
              <a:rPr kumimoji="1" lang="ja-JP" altLang="en-US" smtClean="0"/>
              <a:t>2</a:t>
            </a:fld>
            <a:endParaRPr kumimoji="1" lang="ja-JP" altLang="en-US"/>
          </a:p>
        </p:txBody>
      </p:sp>
      <p:sp>
        <p:nvSpPr>
          <p:cNvPr id="3" name="タイトル 1">
            <a:extLst>
              <a:ext uri="{FF2B5EF4-FFF2-40B4-BE49-F238E27FC236}">
                <a16:creationId xmlns:a16="http://schemas.microsoft.com/office/drawing/2014/main" id="{3D20C90E-3B2D-DBAD-6B78-FE0240BC13EA}"/>
              </a:ext>
            </a:extLst>
          </p:cNvPr>
          <p:cNvSpPr txBox="1">
            <a:spLocks/>
          </p:cNvSpPr>
          <p:nvPr/>
        </p:nvSpPr>
        <p:spPr>
          <a:xfrm>
            <a:off x="736069" y="1171470"/>
            <a:ext cx="10719861" cy="413582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20000"/>
              </a:lnSpc>
            </a:pPr>
            <a:r>
              <a:rPr kumimoji="1" lang="en-US" altLang="ja-JP" sz="3600" dirty="0">
                <a:solidFill>
                  <a:srgbClr val="5F5F5F"/>
                </a:solidFill>
                <a:latin typeface="Meiryo UI" panose="020B0604030504040204" pitchFamily="50" charset="-128"/>
                <a:ea typeface="Meiryo UI" panose="020B0604030504040204" pitchFamily="50" charset="-128"/>
              </a:rPr>
              <a:t>『PCA Hub </a:t>
            </a:r>
            <a:r>
              <a:rPr kumimoji="1" lang="ja-JP" altLang="en-US" sz="3600" dirty="0">
                <a:solidFill>
                  <a:srgbClr val="5F5F5F"/>
                </a:solidFill>
                <a:latin typeface="Meiryo UI" panose="020B0604030504040204" pitchFamily="50" charset="-128"/>
                <a:ea typeface="Meiryo UI" panose="020B0604030504040204" pitchFamily="50" charset="-128"/>
              </a:rPr>
              <a:t>労務管理</a:t>
            </a:r>
            <a:r>
              <a:rPr kumimoji="1" lang="en-US" altLang="ja-JP" sz="3600" dirty="0">
                <a:solidFill>
                  <a:srgbClr val="5F5F5F"/>
                </a:solidFill>
                <a:latin typeface="Meiryo UI" panose="020B0604030504040204" pitchFamily="50" charset="-128"/>
                <a:ea typeface="Meiryo UI" panose="020B0604030504040204" pitchFamily="50" charset="-128"/>
              </a:rPr>
              <a:t>』</a:t>
            </a:r>
            <a:r>
              <a:rPr kumimoji="1" lang="ja-JP" altLang="en-US" sz="3600" dirty="0">
                <a:solidFill>
                  <a:srgbClr val="5F5F5F"/>
                </a:solidFill>
                <a:latin typeface="Meiryo UI" panose="020B0604030504040204" pitchFamily="50" charset="-128"/>
                <a:ea typeface="Meiryo UI" panose="020B0604030504040204" pitchFamily="50" charset="-128"/>
              </a:rPr>
              <a:t>設定簡易マニュアル</a:t>
            </a:r>
            <a:endParaRPr kumimoji="1" lang="en-US" altLang="ja-JP" sz="3600" dirty="0">
              <a:solidFill>
                <a:srgbClr val="5F5F5F"/>
              </a:solidFill>
              <a:latin typeface="Meiryo UI" panose="020B0604030504040204" pitchFamily="50" charset="-128"/>
              <a:ea typeface="Meiryo UI" panose="020B0604030504040204" pitchFamily="50" charset="-128"/>
            </a:endParaRPr>
          </a:p>
          <a:p>
            <a:pPr>
              <a:lnSpc>
                <a:spcPct val="120000"/>
              </a:lnSpc>
            </a:pPr>
            <a:r>
              <a:rPr kumimoji="1" lang="ja-JP" altLang="en-US" sz="3600" dirty="0">
                <a:solidFill>
                  <a:srgbClr val="5F5F5F"/>
                </a:solidFill>
                <a:latin typeface="Meiryo UI" panose="020B0604030504040204" pitchFamily="50" charset="-128"/>
                <a:ea typeface="Meiryo UI" panose="020B0604030504040204" pitchFamily="50" charset="-128"/>
              </a:rPr>
              <a:t>～入社手続き編～</a:t>
            </a:r>
            <a:endParaRPr kumimoji="1" lang="en-US" altLang="ja-JP" sz="3600" dirty="0">
              <a:solidFill>
                <a:srgbClr val="5F5F5F"/>
              </a:solidFill>
              <a:latin typeface="Meiryo UI" panose="020B0604030504040204" pitchFamily="50" charset="-128"/>
              <a:ea typeface="Meiryo UI" panose="020B0604030504040204" pitchFamily="50" charset="-128"/>
            </a:endParaRPr>
          </a:p>
          <a:p>
            <a:pPr>
              <a:lnSpc>
                <a:spcPct val="120000"/>
              </a:lnSpc>
            </a:pPr>
            <a:endParaRPr kumimoji="1" lang="en-US" altLang="ja-JP" sz="2400" dirty="0">
              <a:solidFill>
                <a:srgbClr val="5F5F5F"/>
              </a:solidFill>
              <a:latin typeface="Meiryo UI" panose="020B0604030504040204" pitchFamily="50" charset="-128"/>
              <a:ea typeface="Meiryo UI" panose="020B0604030504040204" pitchFamily="50" charset="-128"/>
            </a:endParaRPr>
          </a:p>
          <a:p>
            <a:pPr>
              <a:lnSpc>
                <a:spcPct val="120000"/>
              </a:lnSpc>
            </a:pPr>
            <a:r>
              <a:rPr kumimoji="1" lang="en-US" altLang="ja-JP" sz="1800" dirty="0">
                <a:solidFill>
                  <a:srgbClr val="5F5F5F"/>
                </a:solidFill>
                <a:latin typeface="Meiryo UI" panose="020B0604030504040204" pitchFamily="50" charset="-128"/>
                <a:ea typeface="Meiryo UI" panose="020B0604030504040204" pitchFamily="50" charset="-128"/>
              </a:rPr>
              <a:t>2026</a:t>
            </a:r>
            <a:r>
              <a:rPr kumimoji="1" lang="ja-JP" altLang="en-US" sz="1800" dirty="0">
                <a:solidFill>
                  <a:srgbClr val="5F5F5F"/>
                </a:solidFill>
                <a:latin typeface="Meiryo UI" panose="020B0604030504040204" pitchFamily="50" charset="-128"/>
                <a:ea typeface="Meiryo UI" panose="020B0604030504040204" pitchFamily="50" charset="-128"/>
              </a:rPr>
              <a:t>年</a:t>
            </a:r>
            <a:r>
              <a:rPr kumimoji="1" lang="en-US" altLang="ja-JP" sz="1800" dirty="0">
                <a:solidFill>
                  <a:srgbClr val="5F5F5F"/>
                </a:solidFill>
                <a:latin typeface="Meiryo UI" panose="020B0604030504040204" pitchFamily="50" charset="-128"/>
                <a:ea typeface="Meiryo UI" panose="020B0604030504040204" pitchFamily="50" charset="-128"/>
              </a:rPr>
              <a:t>2</a:t>
            </a:r>
            <a:r>
              <a:rPr kumimoji="1" lang="ja-JP" altLang="en-US" sz="1800" dirty="0">
                <a:solidFill>
                  <a:srgbClr val="5F5F5F"/>
                </a:solidFill>
                <a:latin typeface="Meiryo UI" panose="020B0604030504040204" pitchFamily="50" charset="-128"/>
                <a:ea typeface="Meiryo UI" panose="020B0604030504040204" pitchFamily="50" charset="-128"/>
              </a:rPr>
              <a:t>月</a:t>
            </a:r>
            <a:r>
              <a:rPr kumimoji="1" lang="en-US" altLang="ja-JP" sz="1800" dirty="0">
                <a:solidFill>
                  <a:srgbClr val="5F5F5F"/>
                </a:solidFill>
                <a:latin typeface="Meiryo UI" panose="020B0604030504040204" pitchFamily="50" charset="-128"/>
                <a:ea typeface="Meiryo UI" panose="020B0604030504040204" pitchFamily="50" charset="-128"/>
              </a:rPr>
              <a:t>10</a:t>
            </a:r>
            <a:r>
              <a:rPr kumimoji="1" lang="ja-JP" altLang="en-US" sz="1800" dirty="0">
                <a:solidFill>
                  <a:srgbClr val="5F5F5F"/>
                </a:solidFill>
                <a:latin typeface="Meiryo UI" panose="020B0604030504040204" pitchFamily="50" charset="-128"/>
                <a:ea typeface="Meiryo UI" panose="020B0604030504040204" pitchFamily="50" charset="-128"/>
              </a:rPr>
              <a:t>日リリースの</a:t>
            </a:r>
            <a:r>
              <a:rPr kumimoji="1" lang="en-US" altLang="ja-JP" sz="1800" dirty="0">
                <a:solidFill>
                  <a:srgbClr val="5F5F5F"/>
                </a:solidFill>
                <a:latin typeface="Meiryo UI" panose="020B0604030504040204" pitchFamily="50" charset="-128"/>
                <a:ea typeface="Meiryo UI" panose="020B0604030504040204" pitchFamily="50" charset="-128"/>
              </a:rPr>
              <a:t>『PCA Hub </a:t>
            </a:r>
            <a:r>
              <a:rPr kumimoji="1" lang="ja-JP" altLang="en-US" sz="1800" dirty="0">
                <a:solidFill>
                  <a:srgbClr val="5F5F5F"/>
                </a:solidFill>
                <a:latin typeface="Meiryo UI" panose="020B0604030504040204" pitchFamily="50" charset="-128"/>
                <a:ea typeface="Meiryo UI" panose="020B0604030504040204" pitchFamily="50" charset="-128"/>
              </a:rPr>
              <a:t>労務管理</a:t>
            </a:r>
            <a:r>
              <a:rPr kumimoji="1" lang="en-US" altLang="ja-JP" sz="1800" dirty="0">
                <a:solidFill>
                  <a:srgbClr val="5F5F5F"/>
                </a:solidFill>
                <a:latin typeface="Meiryo UI" panose="020B0604030504040204" pitchFamily="50" charset="-128"/>
                <a:ea typeface="Meiryo UI" panose="020B0604030504040204" pitchFamily="50" charset="-128"/>
              </a:rPr>
              <a:t>』</a:t>
            </a:r>
            <a:r>
              <a:rPr kumimoji="1" lang="ja-JP" altLang="en-US" sz="1800" dirty="0">
                <a:solidFill>
                  <a:srgbClr val="5F5F5F"/>
                </a:solidFill>
                <a:latin typeface="Meiryo UI" panose="020B0604030504040204" pitchFamily="50" charset="-128"/>
                <a:ea typeface="Meiryo UI" panose="020B0604030504040204" pitchFamily="50" charset="-128"/>
              </a:rPr>
              <a:t>［</a:t>
            </a:r>
            <a:r>
              <a:rPr kumimoji="1" lang="en-US" altLang="ja-JP" sz="1800" dirty="0">
                <a:solidFill>
                  <a:srgbClr val="5F5F5F"/>
                </a:solidFill>
                <a:latin typeface="Meiryo UI" panose="020B0604030504040204" pitchFamily="50" charset="-128"/>
                <a:ea typeface="Meiryo UI" panose="020B0604030504040204" pitchFamily="50" charset="-128"/>
              </a:rPr>
              <a:t>v1.5.0</a:t>
            </a:r>
            <a:r>
              <a:rPr kumimoji="1" lang="ja-JP" altLang="en-US" sz="1800" dirty="0">
                <a:solidFill>
                  <a:srgbClr val="5F5F5F"/>
                </a:solidFill>
                <a:latin typeface="Meiryo UI" panose="020B0604030504040204" pitchFamily="50" charset="-128"/>
                <a:ea typeface="Meiryo UI" panose="020B0604030504040204" pitchFamily="50" charset="-128"/>
              </a:rPr>
              <a:t>］では、新入社員の入社手続き機能が</a:t>
            </a:r>
            <a:br>
              <a:rPr kumimoji="1" lang="en-US" altLang="ja-JP" sz="1800" dirty="0">
                <a:solidFill>
                  <a:srgbClr val="5F5F5F"/>
                </a:solidFill>
                <a:latin typeface="Meiryo UI" panose="020B0604030504040204" pitchFamily="50" charset="-128"/>
                <a:ea typeface="Meiryo UI" panose="020B0604030504040204" pitchFamily="50" charset="-128"/>
              </a:rPr>
            </a:br>
            <a:r>
              <a:rPr kumimoji="1" lang="ja-JP" altLang="en-US" sz="1800" dirty="0">
                <a:solidFill>
                  <a:srgbClr val="5F5F5F"/>
                </a:solidFill>
                <a:latin typeface="Meiryo UI" panose="020B0604030504040204" pitchFamily="50" charset="-128"/>
                <a:ea typeface="Meiryo UI" panose="020B0604030504040204" pitchFamily="50" charset="-128"/>
              </a:rPr>
              <a:t>追加されました。</a:t>
            </a:r>
          </a:p>
          <a:p>
            <a:pPr>
              <a:lnSpc>
                <a:spcPct val="120000"/>
              </a:lnSpc>
            </a:pPr>
            <a:r>
              <a:rPr kumimoji="1" lang="ja-JP" altLang="en-US" sz="1800" dirty="0">
                <a:solidFill>
                  <a:srgbClr val="5F5F5F"/>
                </a:solidFill>
                <a:latin typeface="Meiryo UI" panose="020B0604030504040204" pitchFamily="50" charset="-128"/>
                <a:ea typeface="Meiryo UI" panose="020B0604030504040204" pitchFamily="50" charset="-128"/>
              </a:rPr>
              <a:t>これは、新入社員自身が</a:t>
            </a:r>
            <a:r>
              <a:rPr kumimoji="1" lang="en-US" altLang="ja-JP" sz="1800" dirty="0">
                <a:solidFill>
                  <a:srgbClr val="5F5F5F"/>
                </a:solidFill>
                <a:latin typeface="Meiryo UI" panose="020B0604030504040204" pitchFamily="50" charset="-128"/>
                <a:ea typeface="Meiryo UI" panose="020B0604030504040204" pitchFamily="50" charset="-128"/>
              </a:rPr>
              <a:t>『PCA Hub』</a:t>
            </a:r>
            <a:r>
              <a:rPr kumimoji="1" lang="ja-JP" altLang="en-US" sz="1800" dirty="0">
                <a:solidFill>
                  <a:srgbClr val="5F5F5F"/>
                </a:solidFill>
                <a:latin typeface="Meiryo UI" panose="020B0604030504040204" pitchFamily="50" charset="-128"/>
                <a:ea typeface="Meiryo UI" panose="020B0604030504040204" pitchFamily="50" charset="-128"/>
              </a:rPr>
              <a:t>のアカウントを持ち、</a:t>
            </a:r>
            <a:r>
              <a:rPr kumimoji="1" lang="en-US" altLang="ja-JP" sz="1800" dirty="0">
                <a:solidFill>
                  <a:srgbClr val="5F5F5F"/>
                </a:solidFill>
                <a:latin typeface="Meiryo UI" panose="020B0604030504040204" pitchFamily="50" charset="-128"/>
                <a:ea typeface="Meiryo UI" panose="020B0604030504040204" pitchFamily="50" charset="-128"/>
              </a:rPr>
              <a:t>『PCA Hub </a:t>
            </a:r>
            <a:r>
              <a:rPr kumimoji="1" lang="ja-JP" altLang="en-US" sz="1800" dirty="0">
                <a:solidFill>
                  <a:srgbClr val="5F5F5F"/>
                </a:solidFill>
                <a:latin typeface="Meiryo UI" panose="020B0604030504040204" pitchFamily="50" charset="-128"/>
                <a:ea typeface="Meiryo UI" panose="020B0604030504040204" pitchFamily="50" charset="-128"/>
              </a:rPr>
              <a:t>労務管理</a:t>
            </a:r>
            <a:r>
              <a:rPr kumimoji="1" lang="en-US" altLang="ja-JP" sz="1800" dirty="0">
                <a:solidFill>
                  <a:srgbClr val="5F5F5F"/>
                </a:solidFill>
                <a:latin typeface="Meiryo UI" panose="020B0604030504040204" pitchFamily="50" charset="-128"/>
                <a:ea typeface="Meiryo UI" panose="020B0604030504040204" pitchFamily="50" charset="-128"/>
              </a:rPr>
              <a:t>』</a:t>
            </a:r>
            <a:r>
              <a:rPr kumimoji="1" lang="ja-JP" altLang="en-US" sz="1800" dirty="0">
                <a:solidFill>
                  <a:srgbClr val="5F5F5F"/>
                </a:solidFill>
                <a:latin typeface="Meiryo UI" panose="020B0604030504040204" pitchFamily="50" charset="-128"/>
                <a:ea typeface="Meiryo UI" panose="020B0604030504040204" pitchFamily="50" charset="-128"/>
              </a:rPr>
              <a:t>に直接家族情報や緊急連絡先、</a:t>
            </a:r>
            <a:br>
              <a:rPr kumimoji="1" lang="en-US" altLang="ja-JP" sz="1800" dirty="0">
                <a:solidFill>
                  <a:srgbClr val="5F5F5F"/>
                </a:solidFill>
                <a:latin typeface="Meiryo UI" panose="020B0604030504040204" pitchFamily="50" charset="-128"/>
                <a:ea typeface="Meiryo UI" panose="020B0604030504040204" pitchFamily="50" charset="-128"/>
              </a:rPr>
            </a:br>
            <a:r>
              <a:rPr kumimoji="1" lang="ja-JP" altLang="en-US" sz="1800" dirty="0">
                <a:solidFill>
                  <a:srgbClr val="5F5F5F"/>
                </a:solidFill>
                <a:latin typeface="Meiryo UI" panose="020B0604030504040204" pitchFamily="50" charset="-128"/>
                <a:ea typeface="Meiryo UI" panose="020B0604030504040204" pitchFamily="50" charset="-128"/>
              </a:rPr>
              <a:t>交通経路といった入社時に収集が必要な情報を入力して、</a:t>
            </a:r>
            <a:r>
              <a:rPr kumimoji="1" lang="en-US" altLang="ja-JP" sz="1800" dirty="0">
                <a:solidFill>
                  <a:srgbClr val="5F5F5F"/>
                </a:solidFill>
                <a:latin typeface="Meiryo UI" panose="020B0604030504040204" pitchFamily="50" charset="-128"/>
                <a:ea typeface="Meiryo UI" panose="020B0604030504040204" pitchFamily="50" charset="-128"/>
              </a:rPr>
              <a:t>『PCA </a:t>
            </a:r>
            <a:r>
              <a:rPr kumimoji="1" lang="ja-JP" altLang="en-US" sz="1800" dirty="0">
                <a:solidFill>
                  <a:srgbClr val="5F5F5F"/>
                </a:solidFill>
                <a:latin typeface="Meiryo UI" panose="020B0604030504040204" pitchFamily="50" charset="-128"/>
                <a:ea typeface="Meiryo UI" panose="020B0604030504040204" pitchFamily="50" charset="-128"/>
              </a:rPr>
              <a:t>給与シリーズ</a:t>
            </a:r>
            <a:r>
              <a:rPr kumimoji="1" lang="en-US" altLang="ja-JP" sz="1800" dirty="0">
                <a:solidFill>
                  <a:srgbClr val="5F5F5F"/>
                </a:solidFill>
                <a:latin typeface="Meiryo UI" panose="020B0604030504040204" pitchFamily="50" charset="-128"/>
                <a:ea typeface="Meiryo UI" panose="020B0604030504040204" pitchFamily="50" charset="-128"/>
              </a:rPr>
              <a:t>』</a:t>
            </a:r>
            <a:r>
              <a:rPr kumimoji="1" lang="ja-JP" altLang="en-US" sz="1800" dirty="0">
                <a:solidFill>
                  <a:srgbClr val="5F5F5F"/>
                </a:solidFill>
                <a:latin typeface="Meiryo UI" panose="020B0604030504040204" pitchFamily="50" charset="-128"/>
                <a:ea typeface="Meiryo UI" panose="020B0604030504040204" pitchFamily="50" charset="-128"/>
              </a:rPr>
              <a:t>にデータを転送して社員登録まで</a:t>
            </a:r>
            <a:endParaRPr kumimoji="1" lang="en-US" altLang="ja-JP" sz="1800" dirty="0">
              <a:solidFill>
                <a:srgbClr val="5F5F5F"/>
              </a:solidFill>
              <a:latin typeface="Meiryo UI" panose="020B0604030504040204" pitchFamily="50" charset="-128"/>
              <a:ea typeface="Meiryo UI" panose="020B0604030504040204" pitchFamily="50" charset="-128"/>
            </a:endParaRPr>
          </a:p>
          <a:p>
            <a:pPr>
              <a:lnSpc>
                <a:spcPct val="120000"/>
              </a:lnSpc>
            </a:pPr>
            <a:r>
              <a:rPr kumimoji="1" lang="ja-JP" altLang="en-US" sz="1800" dirty="0">
                <a:solidFill>
                  <a:srgbClr val="5F5F5F"/>
                </a:solidFill>
                <a:latin typeface="Meiryo UI" panose="020B0604030504040204" pitchFamily="50" charset="-128"/>
                <a:ea typeface="Meiryo UI" panose="020B0604030504040204" pitchFamily="50" charset="-128"/>
              </a:rPr>
              <a:t>行うことができる機能になります。</a:t>
            </a:r>
            <a:endParaRPr kumimoji="1" lang="en-US" altLang="ja-JP" sz="1800" dirty="0">
              <a:solidFill>
                <a:srgbClr val="5F5F5F"/>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47DB3913-875B-5D82-9C1B-045B35B702D2}"/>
              </a:ext>
            </a:extLst>
          </p:cNvPr>
          <p:cNvSpPr txBox="1"/>
          <p:nvPr/>
        </p:nvSpPr>
        <p:spPr>
          <a:xfrm>
            <a:off x="736068" y="5360415"/>
            <a:ext cx="10719861" cy="584647"/>
          </a:xfrm>
          <a:prstGeom prst="rect">
            <a:avLst/>
          </a:prstGeom>
          <a:noFill/>
          <a:ln>
            <a:solidFill>
              <a:schemeClr val="tx1"/>
            </a:solidFill>
          </a:ln>
        </p:spPr>
        <p:txBody>
          <a:bodyPr wrap="square" rtlCol="0">
            <a:spAutoFit/>
          </a:bodyPr>
          <a:lstStyle/>
          <a:p>
            <a:pPr>
              <a:lnSpc>
                <a:spcPct val="120000"/>
              </a:lnSpc>
            </a:pPr>
            <a:r>
              <a:rPr kumimoji="1" lang="en-US" altLang="ja-JP" b="1" dirty="0">
                <a:solidFill>
                  <a:srgbClr val="FF0000"/>
                </a:solidFill>
                <a:latin typeface="Meiryo UI" panose="020B0604030504040204" pitchFamily="50" charset="-128"/>
                <a:ea typeface="Meiryo UI" panose="020B0604030504040204" pitchFamily="50" charset="-128"/>
              </a:rPr>
              <a:t>※</a:t>
            </a:r>
            <a:r>
              <a:rPr kumimoji="1" lang="ja-JP" altLang="en-US" b="1" dirty="0">
                <a:solidFill>
                  <a:srgbClr val="FF0000"/>
                </a:solidFill>
                <a:latin typeface="Meiryo UI" panose="020B0604030504040204" pitchFamily="50" charset="-128"/>
                <a:ea typeface="Meiryo UI" panose="020B0604030504040204" pitchFamily="50" charset="-128"/>
              </a:rPr>
              <a:t>人事ご担当者様へ</a:t>
            </a:r>
            <a:endParaRPr kumimoji="1" lang="en-US" altLang="ja-JP" b="1" dirty="0">
              <a:solidFill>
                <a:srgbClr val="FF0000"/>
              </a:solidFill>
              <a:latin typeface="Meiryo UI" panose="020B0604030504040204" pitchFamily="50" charset="-128"/>
              <a:ea typeface="Meiryo UI" panose="020B0604030504040204" pitchFamily="50" charset="-128"/>
            </a:endParaRPr>
          </a:p>
          <a:p>
            <a:pPr>
              <a:lnSpc>
                <a:spcPct val="120000"/>
              </a:lnSpc>
            </a:pPr>
            <a:r>
              <a:rPr kumimoji="1" lang="ja-JP" altLang="en-US" b="1" dirty="0">
                <a:solidFill>
                  <a:srgbClr val="FF0000"/>
                </a:solidFill>
                <a:latin typeface="Meiryo UI" panose="020B0604030504040204" pitchFamily="50" charset="-128"/>
                <a:ea typeface="Meiryo UI" panose="020B0604030504040204" pitchFamily="50" charset="-128"/>
              </a:rPr>
              <a:t>本マニュアルは人事担当者と新入社員向けの内容が含まれております。必要に応じて内容の編集やページの削除等を行った上でご利用ください。</a:t>
            </a:r>
            <a:endParaRPr kumimoji="1" lang="ja-JP" altLang="en-US" b="1" dirty="0"/>
          </a:p>
        </p:txBody>
      </p:sp>
    </p:spTree>
    <p:extLst>
      <p:ext uri="{BB962C8B-B14F-4D97-AF65-F5344CB8AC3E}">
        <p14:creationId xmlns:p14="http://schemas.microsoft.com/office/powerpoint/2010/main" val="1317918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CFBA9-A686-7D03-18F4-307454610EE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9981A3-731C-A398-2E33-A61941ACECD0}"/>
              </a:ext>
            </a:extLst>
          </p:cNvPr>
          <p:cNvSpPr>
            <a:spLocks noGrp="1"/>
          </p:cNvSpPr>
          <p:nvPr>
            <p:ph type="sldNum" sz="quarter" idx="12"/>
          </p:nvPr>
        </p:nvSpPr>
        <p:spPr/>
        <p:txBody>
          <a:bodyPr/>
          <a:lstStyle/>
          <a:p>
            <a:fld id="{8DE01AFB-559C-49C2-AF83-836728682562}" type="slidenum">
              <a:rPr kumimoji="1" lang="ja-JP" altLang="en-US" smtClean="0"/>
              <a:t>29</a:t>
            </a:fld>
            <a:endParaRPr kumimoji="1" lang="ja-JP" altLang="en-US"/>
          </a:p>
        </p:txBody>
      </p:sp>
      <p:graphicFrame>
        <p:nvGraphicFramePr>
          <p:cNvPr id="3" name="表 2">
            <a:extLst>
              <a:ext uri="{FF2B5EF4-FFF2-40B4-BE49-F238E27FC236}">
                <a16:creationId xmlns:a16="http://schemas.microsoft.com/office/drawing/2014/main" id="{20B47A92-E448-A5B4-5A8C-056A516614A3}"/>
              </a:ext>
            </a:extLst>
          </p:cNvPr>
          <p:cNvGraphicFramePr>
            <a:graphicFrameLocks noGrp="1"/>
          </p:cNvGraphicFramePr>
          <p:nvPr>
            <p:extLst>
              <p:ext uri="{D42A27DB-BD31-4B8C-83A1-F6EECF244321}">
                <p14:modId xmlns:p14="http://schemas.microsoft.com/office/powerpoint/2010/main" val="949511822"/>
              </p:ext>
            </p:extLst>
          </p:nvPr>
        </p:nvGraphicFramePr>
        <p:xfrm>
          <a:off x="961292" y="1558278"/>
          <a:ext cx="6665407" cy="4134712"/>
        </p:xfrm>
        <a:graphic>
          <a:graphicData uri="http://schemas.openxmlformats.org/drawingml/2006/table">
            <a:tbl>
              <a:tblPr firstRow="1" bandRow="1">
                <a:tableStyleId>{5940675A-B579-460E-94D1-54222C63F5DA}</a:tableStyleId>
              </a:tblPr>
              <a:tblGrid>
                <a:gridCol w="6665407">
                  <a:extLst>
                    <a:ext uri="{9D8B030D-6E8A-4147-A177-3AD203B41FA5}">
                      <a16:colId xmlns:a16="http://schemas.microsoft.com/office/drawing/2014/main" val="753286782"/>
                    </a:ext>
                  </a:extLst>
                </a:gridCol>
              </a:tblGrid>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1.『PCA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へのユーザー登録</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2425089"/>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2.『PCA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労務管理</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へのユーザー登録</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1659674"/>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3.『PCA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へのログインパスワードの設定</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5575596"/>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4.</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社員マスターの登録</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8431098"/>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5.</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入社手続きの依頼を実行</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4270291"/>
                  </a:ext>
                </a:extLst>
              </a:tr>
              <a:tr h="516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6.</a:t>
                      </a:r>
                      <a:r>
                        <a:rPr kumimoji="1" lang="ja-JP" altLang="en-US" sz="2400" dirty="0">
                          <a:solidFill>
                            <a:schemeClr val="tx1"/>
                          </a:solidFill>
                          <a:latin typeface="メイリオ" panose="020B0604030504040204" pitchFamily="50" charset="-128"/>
                          <a:ea typeface="メイリオ" panose="020B0604030504040204" pitchFamily="50" charset="-128"/>
                        </a:rPr>
                        <a:t>自身の情報の入力と申請</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1664251"/>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7.</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申請された内容を確認</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0675810"/>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8.『PCA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給与シリーズ</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に受入</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0775115"/>
                  </a:ext>
                </a:extLst>
              </a:tr>
            </a:tbl>
          </a:graphicData>
        </a:graphic>
      </p:graphicFrame>
    </p:spTree>
    <p:extLst>
      <p:ext uri="{BB962C8B-B14F-4D97-AF65-F5344CB8AC3E}">
        <p14:creationId xmlns:p14="http://schemas.microsoft.com/office/powerpoint/2010/main" val="2592606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40A0C32-28D3-CDCC-7C44-31B30D134C67}"/>
              </a:ext>
            </a:extLst>
          </p:cNvPr>
          <p:cNvSpPr>
            <a:spLocks noGrp="1"/>
          </p:cNvSpPr>
          <p:nvPr>
            <p:ph type="sldNum" sz="quarter" idx="12"/>
          </p:nvPr>
        </p:nvSpPr>
        <p:spPr/>
        <p:txBody>
          <a:bodyPr/>
          <a:lstStyle/>
          <a:p>
            <a:fld id="{8DE01AFB-559C-49C2-AF83-836728682562}" type="slidenum">
              <a:rPr kumimoji="1" lang="ja-JP" altLang="en-US" smtClean="0"/>
              <a:t>30</a:t>
            </a:fld>
            <a:endParaRPr kumimoji="1" lang="ja-JP" altLang="en-US"/>
          </a:p>
        </p:txBody>
      </p:sp>
      <p:sp>
        <p:nvSpPr>
          <p:cNvPr id="3" name="テキスト プレースホルダー 2">
            <a:extLst>
              <a:ext uri="{FF2B5EF4-FFF2-40B4-BE49-F238E27FC236}">
                <a16:creationId xmlns:a16="http://schemas.microsoft.com/office/drawing/2014/main" id="{86A012E0-592D-2C5C-72D7-335F06036FD2}"/>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新入社員の方は、届いたメールのリンクをクリックして</a:t>
            </a:r>
            <a:r>
              <a:rPr kumimoji="1" lang="en-US" altLang="ja-JP" sz="1800" dirty="0">
                <a:latin typeface="メイリオ" panose="020B0604030504040204" pitchFamily="50" charset="-128"/>
                <a:ea typeface="メイリオ" panose="020B0604030504040204" pitchFamily="50" charset="-128"/>
              </a:rPr>
              <a:t>『PCA Hub </a:t>
            </a:r>
            <a:r>
              <a:rPr kumimoji="1" lang="ja-JP" altLang="en-US" sz="1800" dirty="0">
                <a:latin typeface="メイリオ" panose="020B0604030504040204" pitchFamily="50" charset="-128"/>
                <a:ea typeface="メイリオ" panose="020B0604030504040204" pitchFamily="50" charset="-128"/>
              </a:rPr>
              <a:t>労務管理</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に</a:t>
            </a:r>
            <a:br>
              <a:rPr kumimoji="1" lang="en-US" altLang="ja-JP" sz="1800" dirty="0">
                <a:latin typeface="メイリオ" panose="020B0604030504040204" pitchFamily="50" charset="-128"/>
                <a:ea typeface="メイリオ" panose="020B0604030504040204" pitchFamily="50" charset="-128"/>
              </a:rPr>
            </a:br>
            <a:r>
              <a:rPr kumimoji="1" lang="ja-JP" altLang="en-US" sz="1800" dirty="0">
                <a:latin typeface="メイリオ" panose="020B0604030504040204" pitchFamily="50" charset="-128"/>
                <a:ea typeface="メイリオ" panose="020B0604030504040204" pitchFamily="50" charset="-128"/>
              </a:rPr>
              <a:t>アクセスします</a:t>
            </a:r>
            <a:br>
              <a:rPr kumimoji="1" lang="en-US" altLang="ja-JP" sz="1800" dirty="0">
                <a:latin typeface="メイリオ" panose="020B0604030504040204" pitchFamily="50" charset="-128"/>
                <a:ea typeface="メイリオ" panose="020B0604030504040204" pitchFamily="50" charset="-128"/>
              </a:rPr>
            </a:br>
            <a:r>
              <a:rPr kumimoji="1" lang="ja-JP" altLang="en-US" sz="1800" dirty="0">
                <a:latin typeface="メイリオ" panose="020B0604030504040204" pitchFamily="50" charset="-128"/>
                <a:ea typeface="メイリオ" panose="020B0604030504040204" pitchFamily="50" charset="-128"/>
              </a:rPr>
              <a:t>初回ログインの際は認証が必要となりますので、</a:t>
            </a:r>
            <a:r>
              <a:rPr kumimoji="1" lang="en-US" altLang="ja-JP" sz="1800" dirty="0">
                <a:latin typeface="メイリオ" panose="020B0604030504040204" pitchFamily="50" charset="-128"/>
                <a:ea typeface="メイリオ" panose="020B0604030504040204" pitchFamily="50" charset="-128"/>
              </a:rPr>
              <a:t>3.『PCA Hub』</a:t>
            </a:r>
            <a:r>
              <a:rPr kumimoji="1" lang="ja-JP" altLang="en-US" sz="1800" dirty="0">
                <a:latin typeface="メイリオ" panose="020B0604030504040204" pitchFamily="50" charset="-128"/>
                <a:ea typeface="メイリオ" panose="020B0604030504040204" pitchFamily="50" charset="-128"/>
              </a:rPr>
              <a:t>へのログインパスワードの設定</a:t>
            </a:r>
            <a:br>
              <a:rPr kumimoji="1" lang="en-US" altLang="ja-JP" sz="1800" dirty="0">
                <a:latin typeface="メイリオ" panose="020B0604030504040204" pitchFamily="50" charset="-128"/>
                <a:ea typeface="メイリオ" panose="020B0604030504040204" pitchFamily="50" charset="-128"/>
              </a:rPr>
            </a:br>
            <a:r>
              <a:rPr kumimoji="1" lang="ja-JP" altLang="en-US" sz="1800" dirty="0">
                <a:latin typeface="メイリオ" panose="020B0604030504040204" pitchFamily="50" charset="-128"/>
                <a:ea typeface="メイリオ" panose="020B0604030504040204" pitchFamily="50" charset="-128"/>
              </a:rPr>
              <a:t>を参照してログインを行ってください</a:t>
            </a:r>
          </a:p>
        </p:txBody>
      </p:sp>
      <p:sp>
        <p:nvSpPr>
          <p:cNvPr id="4" name="タイトル 1">
            <a:extLst>
              <a:ext uri="{FF2B5EF4-FFF2-40B4-BE49-F238E27FC236}">
                <a16:creationId xmlns:a16="http://schemas.microsoft.com/office/drawing/2014/main" id="{CED9E007-D08A-BAB4-0B07-5CE847AD0FCB}"/>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solidFill>
                  <a:schemeClr val="tx1"/>
                </a:solidFill>
                <a:latin typeface="メイリオ" panose="020B0604030504040204" pitchFamily="50" charset="-128"/>
                <a:ea typeface="メイリオ" panose="020B0604030504040204" pitchFamily="50" charset="-128"/>
              </a:rPr>
              <a:t>6.</a:t>
            </a:r>
            <a:r>
              <a:rPr kumimoji="1" lang="ja-JP" altLang="en-US" sz="2800" dirty="0">
                <a:solidFill>
                  <a:schemeClr val="tx1"/>
                </a:solidFill>
                <a:latin typeface="メイリオ" panose="020B0604030504040204" pitchFamily="50" charset="-128"/>
                <a:ea typeface="メイリオ" panose="020B0604030504040204" pitchFamily="50" charset="-128"/>
              </a:rPr>
              <a:t>自身の情報の入力と申請</a:t>
            </a:r>
          </a:p>
        </p:txBody>
      </p:sp>
      <p:sp>
        <p:nvSpPr>
          <p:cNvPr id="5" name="テキスト ボックス 4">
            <a:extLst>
              <a:ext uri="{FF2B5EF4-FFF2-40B4-BE49-F238E27FC236}">
                <a16:creationId xmlns:a16="http://schemas.microsoft.com/office/drawing/2014/main" id="{0714A278-AD6A-AD0B-0B85-DEFBE4074668}"/>
              </a:ext>
            </a:extLst>
          </p:cNvPr>
          <p:cNvSpPr txBox="1"/>
          <p:nvPr/>
        </p:nvSpPr>
        <p:spPr>
          <a:xfrm>
            <a:off x="10371957" y="464607"/>
            <a:ext cx="1438276" cy="324498"/>
          </a:xfrm>
          <a:prstGeom prst="rect">
            <a:avLst/>
          </a:prstGeom>
          <a:solidFill>
            <a:srgbClr val="85B621"/>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新入社員処理</a:t>
            </a:r>
          </a:p>
        </p:txBody>
      </p:sp>
      <p:pic>
        <p:nvPicPr>
          <p:cNvPr id="8" name="図 7">
            <a:extLst>
              <a:ext uri="{FF2B5EF4-FFF2-40B4-BE49-F238E27FC236}">
                <a16:creationId xmlns:a16="http://schemas.microsoft.com/office/drawing/2014/main" id="{797372FE-97EF-BC3A-C230-FA49FCD2A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996" y="2441362"/>
            <a:ext cx="7206097" cy="987638"/>
          </a:xfrm>
          <a:prstGeom prst="rect">
            <a:avLst/>
          </a:prstGeom>
          <a:ln>
            <a:solidFill>
              <a:schemeClr val="tx1"/>
            </a:solidFill>
          </a:ln>
        </p:spPr>
      </p:pic>
      <p:sp>
        <p:nvSpPr>
          <p:cNvPr id="9" name="平行四辺形 8">
            <a:extLst>
              <a:ext uri="{FF2B5EF4-FFF2-40B4-BE49-F238E27FC236}">
                <a16:creationId xmlns:a16="http://schemas.microsoft.com/office/drawing/2014/main" id="{B8693CEF-A456-CDE0-D538-43A0B216CD07}"/>
              </a:ext>
            </a:extLst>
          </p:cNvPr>
          <p:cNvSpPr/>
          <p:nvPr/>
        </p:nvSpPr>
        <p:spPr>
          <a:xfrm>
            <a:off x="5978377" y="5941369"/>
            <a:ext cx="1607736" cy="175316"/>
          </a:xfrm>
          <a:prstGeom prst="parallelogram">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CCA03AC4-AD09-7602-6425-CA7282FDB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129" y="3329023"/>
            <a:ext cx="7248772" cy="2993395"/>
          </a:xfrm>
          <a:prstGeom prst="rect">
            <a:avLst/>
          </a:prstGeom>
          <a:ln>
            <a:solidFill>
              <a:schemeClr val="tx1"/>
            </a:solidFill>
          </a:ln>
        </p:spPr>
      </p:pic>
      <p:sp>
        <p:nvSpPr>
          <p:cNvPr id="14" name="四角形: 角を丸くする 13">
            <a:extLst>
              <a:ext uri="{FF2B5EF4-FFF2-40B4-BE49-F238E27FC236}">
                <a16:creationId xmlns:a16="http://schemas.microsoft.com/office/drawing/2014/main" id="{2ACDA401-A993-554C-4268-1E97117AF950}"/>
              </a:ext>
            </a:extLst>
          </p:cNvPr>
          <p:cNvSpPr/>
          <p:nvPr/>
        </p:nvSpPr>
        <p:spPr>
          <a:xfrm>
            <a:off x="10658901" y="887103"/>
            <a:ext cx="1151332" cy="402694"/>
          </a:xfrm>
          <a:prstGeom prst="roundRect">
            <a:avLst/>
          </a:prstGeom>
          <a:solidFill>
            <a:schemeClr val="accent4">
              <a:lumMod val="20000"/>
              <a:lumOff val="80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7030A0"/>
                </a:solidFill>
                <a:latin typeface="メイリオ" panose="020B0604030504040204" pitchFamily="50" charset="-128"/>
                <a:ea typeface="メイリオ" panose="020B0604030504040204" pitchFamily="50" charset="-128"/>
              </a:rPr>
              <a:t>メール</a:t>
            </a:r>
          </a:p>
        </p:txBody>
      </p:sp>
      <p:sp>
        <p:nvSpPr>
          <p:cNvPr id="6" name="正方形/長方形 5">
            <a:extLst>
              <a:ext uri="{FF2B5EF4-FFF2-40B4-BE49-F238E27FC236}">
                <a16:creationId xmlns:a16="http://schemas.microsoft.com/office/drawing/2014/main" id="{6912D3BB-078E-5490-D06E-C7F198817E1B}"/>
              </a:ext>
            </a:extLst>
          </p:cNvPr>
          <p:cNvSpPr/>
          <p:nvPr/>
        </p:nvSpPr>
        <p:spPr>
          <a:xfrm>
            <a:off x="5675960" y="5983456"/>
            <a:ext cx="1620000" cy="216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4796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CE421EB-009A-9AAB-F3DD-C1DE9ADCE16D}"/>
              </a:ext>
            </a:extLst>
          </p:cNvPr>
          <p:cNvSpPr>
            <a:spLocks noGrp="1"/>
          </p:cNvSpPr>
          <p:nvPr>
            <p:ph type="sldNum" sz="quarter" idx="12"/>
          </p:nvPr>
        </p:nvSpPr>
        <p:spPr/>
        <p:txBody>
          <a:bodyPr/>
          <a:lstStyle/>
          <a:p>
            <a:fld id="{8DE01AFB-559C-49C2-AF83-836728682562}" type="slidenum">
              <a:rPr kumimoji="1" lang="ja-JP" altLang="en-US" smtClean="0"/>
              <a:t>31</a:t>
            </a:fld>
            <a:endParaRPr kumimoji="1" lang="ja-JP" altLang="en-US"/>
          </a:p>
        </p:txBody>
      </p:sp>
      <p:sp>
        <p:nvSpPr>
          <p:cNvPr id="3" name="テキスト プレースホルダー 2">
            <a:extLst>
              <a:ext uri="{FF2B5EF4-FFF2-40B4-BE49-F238E27FC236}">
                <a16:creationId xmlns:a16="http://schemas.microsoft.com/office/drawing/2014/main" id="{9C3B8B02-F90E-B594-3757-17B312A7296D}"/>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「申請一覧」をクリックして［要対応］にある［入社手続き］をクリックします</a:t>
            </a:r>
          </a:p>
        </p:txBody>
      </p:sp>
      <p:sp>
        <p:nvSpPr>
          <p:cNvPr id="5" name="タイトル 1">
            <a:extLst>
              <a:ext uri="{FF2B5EF4-FFF2-40B4-BE49-F238E27FC236}">
                <a16:creationId xmlns:a16="http://schemas.microsoft.com/office/drawing/2014/main" id="{0FCA7DC1-F166-729D-8F64-64A87CEF2793}"/>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solidFill>
                  <a:schemeClr val="tx1"/>
                </a:solidFill>
                <a:latin typeface="メイリオ" panose="020B0604030504040204" pitchFamily="50" charset="-128"/>
                <a:ea typeface="メイリオ" panose="020B0604030504040204" pitchFamily="50" charset="-128"/>
              </a:rPr>
              <a:t>6.</a:t>
            </a:r>
            <a:r>
              <a:rPr kumimoji="1" lang="ja-JP" altLang="en-US" sz="2800" dirty="0">
                <a:solidFill>
                  <a:schemeClr val="tx1"/>
                </a:solidFill>
                <a:latin typeface="メイリオ" panose="020B0604030504040204" pitchFamily="50" charset="-128"/>
                <a:ea typeface="メイリオ" panose="020B0604030504040204" pitchFamily="50" charset="-128"/>
              </a:rPr>
              <a:t>自身の情報の入力と申請</a:t>
            </a:r>
          </a:p>
        </p:txBody>
      </p:sp>
      <p:sp>
        <p:nvSpPr>
          <p:cNvPr id="7" name="テキスト ボックス 6">
            <a:extLst>
              <a:ext uri="{FF2B5EF4-FFF2-40B4-BE49-F238E27FC236}">
                <a16:creationId xmlns:a16="http://schemas.microsoft.com/office/drawing/2014/main" id="{A6B89F9A-07B1-60AB-5B7C-CB5E3BA21C4C}"/>
              </a:ext>
            </a:extLst>
          </p:cNvPr>
          <p:cNvSpPr txBox="1"/>
          <p:nvPr/>
        </p:nvSpPr>
        <p:spPr>
          <a:xfrm>
            <a:off x="10371957" y="464607"/>
            <a:ext cx="1438276" cy="324498"/>
          </a:xfrm>
          <a:prstGeom prst="rect">
            <a:avLst/>
          </a:prstGeom>
          <a:solidFill>
            <a:srgbClr val="85B621"/>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新入社員処理</a:t>
            </a:r>
          </a:p>
        </p:txBody>
      </p:sp>
      <p:pic>
        <p:nvPicPr>
          <p:cNvPr id="13" name="図 12">
            <a:extLst>
              <a:ext uri="{FF2B5EF4-FFF2-40B4-BE49-F238E27FC236}">
                <a16:creationId xmlns:a16="http://schemas.microsoft.com/office/drawing/2014/main" id="{87BC43F4-5DB8-A598-43B5-03015C6A2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2763" y="894446"/>
            <a:ext cx="1004835" cy="416462"/>
          </a:xfrm>
          <a:prstGeom prst="rect">
            <a:avLst/>
          </a:prstGeom>
        </p:spPr>
      </p:pic>
      <p:pic>
        <p:nvPicPr>
          <p:cNvPr id="12" name="図 11">
            <a:extLst>
              <a:ext uri="{FF2B5EF4-FFF2-40B4-BE49-F238E27FC236}">
                <a16:creationId xmlns:a16="http://schemas.microsoft.com/office/drawing/2014/main" id="{91771ADD-0EF4-857D-7DD0-53635D61B2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49555" y="2182327"/>
            <a:ext cx="9092889" cy="3597389"/>
          </a:xfrm>
          <a:prstGeom prst="rect">
            <a:avLst/>
          </a:prstGeom>
        </p:spPr>
      </p:pic>
      <p:sp>
        <p:nvSpPr>
          <p:cNvPr id="14" name="正方形/長方形 13">
            <a:extLst>
              <a:ext uri="{FF2B5EF4-FFF2-40B4-BE49-F238E27FC236}">
                <a16:creationId xmlns:a16="http://schemas.microsoft.com/office/drawing/2014/main" id="{DF9696E1-C6E1-654C-844F-B117A2EB3F11}"/>
              </a:ext>
            </a:extLst>
          </p:cNvPr>
          <p:cNvSpPr/>
          <p:nvPr/>
        </p:nvSpPr>
        <p:spPr>
          <a:xfrm>
            <a:off x="1549555" y="4433684"/>
            <a:ext cx="1575482" cy="46991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D5E9E99-294F-1FB2-A657-5EC5659ED4A2}"/>
              </a:ext>
            </a:extLst>
          </p:cNvPr>
          <p:cNvSpPr/>
          <p:nvPr/>
        </p:nvSpPr>
        <p:spPr>
          <a:xfrm>
            <a:off x="3249401" y="3746064"/>
            <a:ext cx="2367627" cy="53453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7695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6D3099C-154F-3330-2812-F39746443BBF}"/>
              </a:ext>
            </a:extLst>
          </p:cNvPr>
          <p:cNvSpPr>
            <a:spLocks noGrp="1"/>
          </p:cNvSpPr>
          <p:nvPr>
            <p:ph type="sldNum" sz="quarter" idx="12"/>
          </p:nvPr>
        </p:nvSpPr>
        <p:spPr/>
        <p:txBody>
          <a:bodyPr/>
          <a:lstStyle/>
          <a:p>
            <a:fld id="{8DE01AFB-559C-49C2-AF83-836728682562}" type="slidenum">
              <a:rPr kumimoji="1" lang="ja-JP" altLang="en-US" smtClean="0"/>
              <a:t>32</a:t>
            </a:fld>
            <a:endParaRPr kumimoji="1" lang="ja-JP" altLang="en-US"/>
          </a:p>
        </p:txBody>
      </p:sp>
      <p:sp>
        <p:nvSpPr>
          <p:cNvPr id="3" name="テキスト プレースホルダー 2">
            <a:extLst>
              <a:ext uri="{FF2B5EF4-FFF2-40B4-BE49-F238E27FC236}">
                <a16:creationId xmlns:a16="http://schemas.microsoft.com/office/drawing/2014/main" id="{58023592-C554-65CF-11DC-B701EC368183}"/>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各種情報の入力画面になりますので、必要事項を順次入力していき、</a:t>
            </a:r>
            <a:br>
              <a:rPr kumimoji="1" lang="en-US" altLang="ja-JP" sz="1800" dirty="0">
                <a:latin typeface="メイリオ" panose="020B0604030504040204" pitchFamily="50" charset="-128"/>
                <a:ea typeface="メイリオ" panose="020B0604030504040204" pitchFamily="50" charset="-128"/>
              </a:rPr>
            </a:br>
            <a:r>
              <a:rPr kumimoji="1" lang="ja-JP" altLang="en-US" sz="1800" dirty="0">
                <a:latin typeface="メイリオ" panose="020B0604030504040204" pitchFamily="50" charset="-128"/>
                <a:ea typeface="メイリオ" panose="020B0604030504040204" pitchFamily="50" charset="-128"/>
              </a:rPr>
              <a:t>最後に［申請提出］をクリックします</a:t>
            </a:r>
          </a:p>
        </p:txBody>
      </p:sp>
      <p:sp>
        <p:nvSpPr>
          <p:cNvPr id="4" name="タイトル 1">
            <a:extLst>
              <a:ext uri="{FF2B5EF4-FFF2-40B4-BE49-F238E27FC236}">
                <a16:creationId xmlns:a16="http://schemas.microsoft.com/office/drawing/2014/main" id="{D66B4EC9-CD08-C3A1-8C7F-908D63B773F6}"/>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solidFill>
                  <a:schemeClr val="tx1"/>
                </a:solidFill>
                <a:latin typeface="メイリオ" panose="020B0604030504040204" pitchFamily="50" charset="-128"/>
                <a:ea typeface="メイリオ" panose="020B0604030504040204" pitchFamily="50" charset="-128"/>
              </a:rPr>
              <a:t>6.</a:t>
            </a:r>
            <a:r>
              <a:rPr kumimoji="1" lang="ja-JP" altLang="en-US" sz="2800" dirty="0">
                <a:solidFill>
                  <a:schemeClr val="tx1"/>
                </a:solidFill>
                <a:latin typeface="メイリオ" panose="020B0604030504040204" pitchFamily="50" charset="-128"/>
                <a:ea typeface="メイリオ" panose="020B0604030504040204" pitchFamily="50" charset="-128"/>
              </a:rPr>
              <a:t>自身の情報の入力と申請</a:t>
            </a:r>
          </a:p>
        </p:txBody>
      </p:sp>
      <p:sp>
        <p:nvSpPr>
          <p:cNvPr id="5" name="テキスト ボックス 4">
            <a:extLst>
              <a:ext uri="{FF2B5EF4-FFF2-40B4-BE49-F238E27FC236}">
                <a16:creationId xmlns:a16="http://schemas.microsoft.com/office/drawing/2014/main" id="{57A02DEE-FFE6-055A-9B77-F3D6DD99A605}"/>
              </a:ext>
            </a:extLst>
          </p:cNvPr>
          <p:cNvSpPr txBox="1"/>
          <p:nvPr/>
        </p:nvSpPr>
        <p:spPr>
          <a:xfrm>
            <a:off x="10371957" y="464607"/>
            <a:ext cx="1438276" cy="324498"/>
          </a:xfrm>
          <a:prstGeom prst="rect">
            <a:avLst/>
          </a:prstGeom>
          <a:solidFill>
            <a:srgbClr val="85B621"/>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新入社員処理</a:t>
            </a:r>
          </a:p>
        </p:txBody>
      </p:sp>
      <p:pic>
        <p:nvPicPr>
          <p:cNvPr id="7" name="図 6">
            <a:extLst>
              <a:ext uri="{FF2B5EF4-FFF2-40B4-BE49-F238E27FC236}">
                <a16:creationId xmlns:a16="http://schemas.microsoft.com/office/drawing/2014/main" id="{DC87EBB2-7076-DF6D-6FD9-263D95DAE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2763" y="894446"/>
            <a:ext cx="1004835" cy="416462"/>
          </a:xfrm>
          <a:prstGeom prst="rect">
            <a:avLst/>
          </a:prstGeom>
        </p:spPr>
      </p:pic>
      <p:pic>
        <p:nvPicPr>
          <p:cNvPr id="8" name="図 7">
            <a:extLst>
              <a:ext uri="{FF2B5EF4-FFF2-40B4-BE49-F238E27FC236}">
                <a16:creationId xmlns:a16="http://schemas.microsoft.com/office/drawing/2014/main" id="{BE871555-5959-1D25-9695-D5B6732514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33996" y="1878527"/>
            <a:ext cx="5508888" cy="4514866"/>
          </a:xfrm>
          <a:prstGeom prst="rect">
            <a:avLst/>
          </a:prstGeom>
        </p:spPr>
      </p:pic>
      <p:pic>
        <p:nvPicPr>
          <p:cNvPr id="9" name="図 8">
            <a:extLst>
              <a:ext uri="{FF2B5EF4-FFF2-40B4-BE49-F238E27FC236}">
                <a16:creationId xmlns:a16="http://schemas.microsoft.com/office/drawing/2014/main" id="{BBD5E696-E576-BB43-F8E4-3BD4872F95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292490" y="1878527"/>
            <a:ext cx="5517743" cy="4505886"/>
          </a:xfrm>
          <a:prstGeom prst="rect">
            <a:avLst/>
          </a:prstGeom>
        </p:spPr>
      </p:pic>
      <p:sp>
        <p:nvSpPr>
          <p:cNvPr id="10" name="正方形/長方形 9">
            <a:extLst>
              <a:ext uri="{FF2B5EF4-FFF2-40B4-BE49-F238E27FC236}">
                <a16:creationId xmlns:a16="http://schemas.microsoft.com/office/drawing/2014/main" id="{65918912-0A54-7C0A-0232-B825312CA875}"/>
              </a:ext>
            </a:extLst>
          </p:cNvPr>
          <p:cNvSpPr/>
          <p:nvPr/>
        </p:nvSpPr>
        <p:spPr>
          <a:xfrm>
            <a:off x="9563400" y="6117147"/>
            <a:ext cx="1464927" cy="24722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8275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2206371-5AA9-919E-286A-01059F726A5C}"/>
              </a:ext>
            </a:extLst>
          </p:cNvPr>
          <p:cNvSpPr>
            <a:spLocks noGrp="1"/>
          </p:cNvSpPr>
          <p:nvPr>
            <p:ph type="sldNum" sz="quarter" idx="12"/>
          </p:nvPr>
        </p:nvSpPr>
        <p:spPr/>
        <p:txBody>
          <a:bodyPr/>
          <a:lstStyle/>
          <a:p>
            <a:fld id="{8DE01AFB-559C-49C2-AF83-836728682562}" type="slidenum">
              <a:rPr kumimoji="1" lang="ja-JP" altLang="en-US" smtClean="0"/>
              <a:t>33</a:t>
            </a:fld>
            <a:endParaRPr kumimoji="1" lang="ja-JP" altLang="en-US"/>
          </a:p>
        </p:txBody>
      </p:sp>
      <p:sp>
        <p:nvSpPr>
          <p:cNvPr id="3" name="テキスト プレースホルダー 2">
            <a:extLst>
              <a:ext uri="{FF2B5EF4-FFF2-40B4-BE49-F238E27FC236}">
                <a16:creationId xmlns:a16="http://schemas.microsoft.com/office/drawing/2014/main" id="{19F75AF0-2E81-E888-57B1-06E76E04C4F5}"/>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［入社手続き］のステータスが要対応から提出済みに変更されます</a:t>
            </a:r>
          </a:p>
        </p:txBody>
      </p:sp>
      <p:sp>
        <p:nvSpPr>
          <p:cNvPr id="6" name="タイトル 1">
            <a:extLst>
              <a:ext uri="{FF2B5EF4-FFF2-40B4-BE49-F238E27FC236}">
                <a16:creationId xmlns:a16="http://schemas.microsoft.com/office/drawing/2014/main" id="{C3477229-BFA8-F1F3-E7AF-B23D1D4024CD}"/>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solidFill>
                  <a:schemeClr val="tx1"/>
                </a:solidFill>
                <a:latin typeface="メイリオ" panose="020B0604030504040204" pitchFamily="50" charset="-128"/>
                <a:ea typeface="メイリオ" panose="020B0604030504040204" pitchFamily="50" charset="-128"/>
              </a:rPr>
              <a:t>6.</a:t>
            </a:r>
            <a:r>
              <a:rPr kumimoji="1" lang="ja-JP" altLang="en-US" sz="2800" dirty="0">
                <a:solidFill>
                  <a:schemeClr val="tx1"/>
                </a:solidFill>
                <a:latin typeface="メイリオ" panose="020B0604030504040204" pitchFamily="50" charset="-128"/>
                <a:ea typeface="メイリオ" panose="020B0604030504040204" pitchFamily="50" charset="-128"/>
              </a:rPr>
              <a:t>自身の情報の入力と申請</a:t>
            </a:r>
          </a:p>
        </p:txBody>
      </p:sp>
      <p:sp>
        <p:nvSpPr>
          <p:cNvPr id="7" name="テキスト ボックス 6">
            <a:extLst>
              <a:ext uri="{FF2B5EF4-FFF2-40B4-BE49-F238E27FC236}">
                <a16:creationId xmlns:a16="http://schemas.microsoft.com/office/drawing/2014/main" id="{C7F6A1F8-2158-D649-8D02-63EF6D3AABE8}"/>
              </a:ext>
            </a:extLst>
          </p:cNvPr>
          <p:cNvSpPr txBox="1"/>
          <p:nvPr/>
        </p:nvSpPr>
        <p:spPr>
          <a:xfrm>
            <a:off x="10371957" y="464607"/>
            <a:ext cx="1438276" cy="324498"/>
          </a:xfrm>
          <a:prstGeom prst="rect">
            <a:avLst/>
          </a:prstGeom>
          <a:solidFill>
            <a:srgbClr val="85B621"/>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新入社員処理</a:t>
            </a:r>
          </a:p>
        </p:txBody>
      </p:sp>
      <p:pic>
        <p:nvPicPr>
          <p:cNvPr id="8" name="図 7">
            <a:extLst>
              <a:ext uri="{FF2B5EF4-FFF2-40B4-BE49-F238E27FC236}">
                <a16:creationId xmlns:a16="http://schemas.microsoft.com/office/drawing/2014/main" id="{A303AFEC-52EC-F6BB-8D68-A903D1565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2763" y="894446"/>
            <a:ext cx="1004835" cy="416462"/>
          </a:xfrm>
          <a:prstGeom prst="rect">
            <a:avLst/>
          </a:prstGeom>
        </p:spPr>
      </p:pic>
      <p:pic>
        <p:nvPicPr>
          <p:cNvPr id="9" name="図 8">
            <a:extLst>
              <a:ext uri="{FF2B5EF4-FFF2-40B4-BE49-F238E27FC236}">
                <a16:creationId xmlns:a16="http://schemas.microsoft.com/office/drawing/2014/main" id="{EB353C2B-0D1A-423F-7631-BF507359D6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49555" y="2303611"/>
            <a:ext cx="9092890" cy="3426994"/>
          </a:xfrm>
          <a:prstGeom prst="rect">
            <a:avLst/>
          </a:prstGeom>
        </p:spPr>
      </p:pic>
      <p:sp>
        <p:nvSpPr>
          <p:cNvPr id="10" name="正方形/長方形 9">
            <a:extLst>
              <a:ext uri="{FF2B5EF4-FFF2-40B4-BE49-F238E27FC236}">
                <a16:creationId xmlns:a16="http://schemas.microsoft.com/office/drawing/2014/main" id="{73D4E0E7-827C-AE66-CA0B-AA145B52A1DB}"/>
              </a:ext>
            </a:extLst>
          </p:cNvPr>
          <p:cNvSpPr/>
          <p:nvPr/>
        </p:nvSpPr>
        <p:spPr>
          <a:xfrm>
            <a:off x="8132901" y="3797367"/>
            <a:ext cx="2397772" cy="43948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3194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51B87-44B2-0741-AEBE-22AD407D1F5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F88A553-BAB2-429A-0813-BF13EEABCAF9}"/>
              </a:ext>
            </a:extLst>
          </p:cNvPr>
          <p:cNvSpPr>
            <a:spLocks noGrp="1"/>
          </p:cNvSpPr>
          <p:nvPr>
            <p:ph type="sldNum" sz="quarter" idx="12"/>
          </p:nvPr>
        </p:nvSpPr>
        <p:spPr/>
        <p:txBody>
          <a:bodyPr/>
          <a:lstStyle/>
          <a:p>
            <a:fld id="{8DE01AFB-559C-49C2-AF83-836728682562}" type="slidenum">
              <a:rPr kumimoji="1" lang="ja-JP" altLang="en-US" smtClean="0"/>
              <a:t>34</a:t>
            </a:fld>
            <a:endParaRPr kumimoji="1" lang="ja-JP" altLang="en-US"/>
          </a:p>
        </p:txBody>
      </p:sp>
      <p:graphicFrame>
        <p:nvGraphicFramePr>
          <p:cNvPr id="3" name="表 2">
            <a:extLst>
              <a:ext uri="{FF2B5EF4-FFF2-40B4-BE49-F238E27FC236}">
                <a16:creationId xmlns:a16="http://schemas.microsoft.com/office/drawing/2014/main" id="{36977988-146A-53B1-EF5D-0978D4074E55}"/>
              </a:ext>
            </a:extLst>
          </p:cNvPr>
          <p:cNvGraphicFramePr>
            <a:graphicFrameLocks noGrp="1"/>
          </p:cNvGraphicFramePr>
          <p:nvPr>
            <p:extLst>
              <p:ext uri="{D42A27DB-BD31-4B8C-83A1-F6EECF244321}">
                <p14:modId xmlns:p14="http://schemas.microsoft.com/office/powerpoint/2010/main" val="2429826198"/>
              </p:ext>
            </p:extLst>
          </p:nvPr>
        </p:nvGraphicFramePr>
        <p:xfrm>
          <a:off x="961292" y="1558278"/>
          <a:ext cx="6665407" cy="4134712"/>
        </p:xfrm>
        <a:graphic>
          <a:graphicData uri="http://schemas.openxmlformats.org/drawingml/2006/table">
            <a:tbl>
              <a:tblPr firstRow="1" bandRow="1">
                <a:tableStyleId>{5940675A-B579-460E-94D1-54222C63F5DA}</a:tableStyleId>
              </a:tblPr>
              <a:tblGrid>
                <a:gridCol w="6665407">
                  <a:extLst>
                    <a:ext uri="{9D8B030D-6E8A-4147-A177-3AD203B41FA5}">
                      <a16:colId xmlns:a16="http://schemas.microsoft.com/office/drawing/2014/main" val="753286782"/>
                    </a:ext>
                  </a:extLst>
                </a:gridCol>
              </a:tblGrid>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1.『PCA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へのユーザー登録</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2425089"/>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2.『PCA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労務管理</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へのユーザー登録</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1659674"/>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3.『PCA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へのログインパスワードの設定</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5575596"/>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4.</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社員マスターの登録</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8431098"/>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5.</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入社手続きの依頼を実行</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4270291"/>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6.</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自身の情報の入力と申請</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1664251"/>
                  </a:ext>
                </a:extLst>
              </a:tr>
              <a:tr h="516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7.</a:t>
                      </a:r>
                      <a:r>
                        <a:rPr kumimoji="1" lang="ja-JP" altLang="en-US" sz="2400" dirty="0">
                          <a:solidFill>
                            <a:schemeClr val="tx1"/>
                          </a:solidFill>
                          <a:latin typeface="メイリオ" panose="020B0604030504040204" pitchFamily="50" charset="-128"/>
                          <a:ea typeface="メイリオ" panose="020B0604030504040204" pitchFamily="50" charset="-128"/>
                        </a:rPr>
                        <a:t>申請された内容を確認</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0675810"/>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8.『PCA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給与シリーズ</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に受入</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0775115"/>
                  </a:ext>
                </a:extLst>
              </a:tr>
            </a:tbl>
          </a:graphicData>
        </a:graphic>
      </p:graphicFrame>
    </p:spTree>
    <p:extLst>
      <p:ext uri="{BB962C8B-B14F-4D97-AF65-F5344CB8AC3E}">
        <p14:creationId xmlns:p14="http://schemas.microsoft.com/office/powerpoint/2010/main" val="2286330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77FE2A1-9E8D-3DD6-D7F9-B0F38BD6508A}"/>
              </a:ext>
            </a:extLst>
          </p:cNvPr>
          <p:cNvSpPr>
            <a:spLocks noGrp="1"/>
          </p:cNvSpPr>
          <p:nvPr>
            <p:ph type="sldNum" sz="quarter" idx="12"/>
          </p:nvPr>
        </p:nvSpPr>
        <p:spPr/>
        <p:txBody>
          <a:bodyPr/>
          <a:lstStyle/>
          <a:p>
            <a:fld id="{8DE01AFB-559C-49C2-AF83-836728682562}" type="slidenum">
              <a:rPr kumimoji="1" lang="ja-JP" altLang="en-US" smtClean="0"/>
              <a:t>35</a:t>
            </a:fld>
            <a:endParaRPr kumimoji="1" lang="ja-JP" altLang="en-US"/>
          </a:p>
        </p:txBody>
      </p:sp>
      <p:pic>
        <p:nvPicPr>
          <p:cNvPr id="5" name="図 4">
            <a:extLst>
              <a:ext uri="{FF2B5EF4-FFF2-40B4-BE49-F238E27FC236}">
                <a16:creationId xmlns:a16="http://schemas.microsoft.com/office/drawing/2014/main" id="{24E8B489-6029-3B6A-C872-830B1FA35D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04587" y="2120451"/>
            <a:ext cx="8831618" cy="4080948"/>
          </a:xfrm>
          <a:prstGeom prst="rect">
            <a:avLst/>
          </a:prstGeom>
        </p:spPr>
      </p:pic>
      <p:pic>
        <p:nvPicPr>
          <p:cNvPr id="6" name="図 5">
            <a:extLst>
              <a:ext uri="{FF2B5EF4-FFF2-40B4-BE49-F238E27FC236}">
                <a16:creationId xmlns:a16="http://schemas.microsoft.com/office/drawing/2014/main" id="{EAE5AA33-297B-0F34-5A5F-84922CC9D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763" y="898565"/>
            <a:ext cx="1004835" cy="620005"/>
          </a:xfrm>
          <a:prstGeom prst="rect">
            <a:avLst/>
          </a:prstGeom>
        </p:spPr>
      </p:pic>
      <p:sp>
        <p:nvSpPr>
          <p:cNvPr id="7" name="テキスト プレースホルダー 2">
            <a:extLst>
              <a:ext uri="{FF2B5EF4-FFF2-40B4-BE49-F238E27FC236}">
                <a16:creationId xmlns:a16="http://schemas.microsoft.com/office/drawing/2014/main" id="{B76229D8-26A9-6469-37EF-F7C436549963}"/>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a:t>
            </a:r>
            <a:r>
              <a:rPr kumimoji="1" lang="en-US" altLang="ja-JP" sz="1800" dirty="0">
                <a:latin typeface="メイリオ" panose="020B0604030504040204" pitchFamily="50" charset="-128"/>
                <a:ea typeface="メイリオ" panose="020B0604030504040204" pitchFamily="50" charset="-128"/>
              </a:rPr>
              <a:t>PCA Hub </a:t>
            </a:r>
            <a:r>
              <a:rPr kumimoji="1" lang="ja-JP" altLang="en-US" sz="1800" dirty="0">
                <a:latin typeface="メイリオ" panose="020B0604030504040204" pitchFamily="50" charset="-128"/>
                <a:ea typeface="メイリオ" panose="020B0604030504040204" pitchFamily="50" charset="-128"/>
              </a:rPr>
              <a:t>労務管理 システム管理」の「申請一覧」または「依頼一覧」より、</a:t>
            </a:r>
            <a:br>
              <a:rPr kumimoji="1" lang="en-US" altLang="ja-JP" sz="1800" dirty="0">
                <a:latin typeface="メイリオ" panose="020B0604030504040204" pitchFamily="50" charset="-128"/>
                <a:ea typeface="メイリオ" panose="020B0604030504040204" pitchFamily="50" charset="-128"/>
              </a:rPr>
            </a:br>
            <a:r>
              <a:rPr kumimoji="1" lang="ja-JP" altLang="en-US" sz="1800" dirty="0">
                <a:latin typeface="メイリオ" panose="020B0604030504040204" pitchFamily="50" charset="-128"/>
                <a:ea typeface="メイリオ" panose="020B0604030504040204" pitchFamily="50" charset="-128"/>
              </a:rPr>
              <a:t>新入社員から提出された申請の内容をクリックし、承認または差し戻しを行います。</a:t>
            </a:r>
          </a:p>
        </p:txBody>
      </p:sp>
      <p:sp>
        <p:nvSpPr>
          <p:cNvPr id="8" name="タイトル 1">
            <a:extLst>
              <a:ext uri="{FF2B5EF4-FFF2-40B4-BE49-F238E27FC236}">
                <a16:creationId xmlns:a16="http://schemas.microsoft.com/office/drawing/2014/main" id="{BB9BB591-1BC8-FABB-CB3F-569B9AAE16B3}"/>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solidFill>
                  <a:schemeClr val="tx1"/>
                </a:solidFill>
                <a:latin typeface="メイリオ" panose="020B0604030504040204" pitchFamily="50" charset="-128"/>
                <a:ea typeface="メイリオ" panose="020B0604030504040204" pitchFamily="50" charset="-128"/>
              </a:rPr>
              <a:t>7.</a:t>
            </a:r>
            <a:r>
              <a:rPr kumimoji="1" lang="ja-JP" altLang="en-US" sz="2800" dirty="0">
                <a:solidFill>
                  <a:schemeClr val="tx1"/>
                </a:solidFill>
                <a:latin typeface="メイリオ" panose="020B0604030504040204" pitchFamily="50" charset="-128"/>
                <a:ea typeface="メイリオ" panose="020B0604030504040204" pitchFamily="50" charset="-128"/>
              </a:rPr>
              <a:t>申請された内容を確認</a:t>
            </a:r>
          </a:p>
        </p:txBody>
      </p:sp>
      <p:sp>
        <p:nvSpPr>
          <p:cNvPr id="9" name="テキスト ボックス 8">
            <a:extLst>
              <a:ext uri="{FF2B5EF4-FFF2-40B4-BE49-F238E27FC236}">
                <a16:creationId xmlns:a16="http://schemas.microsoft.com/office/drawing/2014/main" id="{50E0BEC1-F173-0274-800D-0A0B00B8101C}"/>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sp>
        <p:nvSpPr>
          <p:cNvPr id="10" name="正方形/長方形 9">
            <a:extLst>
              <a:ext uri="{FF2B5EF4-FFF2-40B4-BE49-F238E27FC236}">
                <a16:creationId xmlns:a16="http://schemas.microsoft.com/office/drawing/2014/main" id="{47A6CE5B-66A9-8DB5-3F7B-36D919DC1563}"/>
              </a:ext>
            </a:extLst>
          </p:cNvPr>
          <p:cNvSpPr/>
          <p:nvPr/>
        </p:nvSpPr>
        <p:spPr>
          <a:xfrm>
            <a:off x="1604587" y="4852444"/>
            <a:ext cx="1550595" cy="43948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B635D67A-FEB8-84F5-5C54-BB563CBBF563}"/>
              </a:ext>
            </a:extLst>
          </p:cNvPr>
          <p:cNvSpPr/>
          <p:nvPr/>
        </p:nvSpPr>
        <p:spPr>
          <a:xfrm>
            <a:off x="3319741" y="3817464"/>
            <a:ext cx="7052216" cy="40284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1351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198F164-8718-9C58-D2DC-64DCA0F2D808}"/>
              </a:ext>
            </a:extLst>
          </p:cNvPr>
          <p:cNvSpPr>
            <a:spLocks noGrp="1"/>
          </p:cNvSpPr>
          <p:nvPr>
            <p:ph type="sldNum" sz="quarter" idx="12"/>
          </p:nvPr>
        </p:nvSpPr>
        <p:spPr/>
        <p:txBody>
          <a:bodyPr/>
          <a:lstStyle/>
          <a:p>
            <a:fld id="{8DE01AFB-559C-49C2-AF83-836728682562}" type="slidenum">
              <a:rPr kumimoji="1" lang="ja-JP" altLang="en-US" smtClean="0"/>
              <a:t>36</a:t>
            </a:fld>
            <a:endParaRPr kumimoji="1" lang="ja-JP" altLang="en-US"/>
          </a:p>
        </p:txBody>
      </p:sp>
      <p:pic>
        <p:nvPicPr>
          <p:cNvPr id="4" name="図 3">
            <a:extLst>
              <a:ext uri="{FF2B5EF4-FFF2-40B4-BE49-F238E27FC236}">
                <a16:creationId xmlns:a16="http://schemas.microsoft.com/office/drawing/2014/main" id="{F19449B3-0C9E-7984-94C8-86C144C25F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33996" y="2152652"/>
            <a:ext cx="4163806" cy="4126662"/>
          </a:xfrm>
          <a:prstGeom prst="rect">
            <a:avLst/>
          </a:prstGeom>
        </p:spPr>
      </p:pic>
      <p:pic>
        <p:nvPicPr>
          <p:cNvPr id="6" name="図 5">
            <a:extLst>
              <a:ext uri="{FF2B5EF4-FFF2-40B4-BE49-F238E27FC236}">
                <a16:creationId xmlns:a16="http://schemas.microsoft.com/office/drawing/2014/main" id="{8CA7647F-7F74-D84C-FC9C-45BFE73E91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621629" y="2148512"/>
            <a:ext cx="4163806" cy="4126663"/>
          </a:xfrm>
          <a:prstGeom prst="rect">
            <a:avLst/>
          </a:prstGeom>
        </p:spPr>
      </p:pic>
      <p:pic>
        <p:nvPicPr>
          <p:cNvPr id="7" name="図 6">
            <a:extLst>
              <a:ext uri="{FF2B5EF4-FFF2-40B4-BE49-F238E27FC236}">
                <a16:creationId xmlns:a16="http://schemas.microsoft.com/office/drawing/2014/main" id="{75CE3AE2-ABEE-2CEA-E9E8-315505FA53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8997" y="2148512"/>
            <a:ext cx="2406234" cy="4056911"/>
          </a:xfrm>
          <a:prstGeom prst="rect">
            <a:avLst/>
          </a:prstGeom>
        </p:spPr>
      </p:pic>
      <p:pic>
        <p:nvPicPr>
          <p:cNvPr id="3" name="図 2">
            <a:extLst>
              <a:ext uri="{FF2B5EF4-FFF2-40B4-BE49-F238E27FC236}">
                <a16:creationId xmlns:a16="http://schemas.microsoft.com/office/drawing/2014/main" id="{5A9F4799-C409-A52A-1459-94DF3BC767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2763" y="898565"/>
            <a:ext cx="1004835" cy="620005"/>
          </a:xfrm>
          <a:prstGeom prst="rect">
            <a:avLst/>
          </a:prstGeom>
        </p:spPr>
      </p:pic>
      <p:sp>
        <p:nvSpPr>
          <p:cNvPr id="5" name="テキスト プレースホルダー 2">
            <a:extLst>
              <a:ext uri="{FF2B5EF4-FFF2-40B4-BE49-F238E27FC236}">
                <a16:creationId xmlns:a16="http://schemas.microsoft.com/office/drawing/2014/main" id="{138E7304-B95A-6F75-E4FE-2AF5151E3554}"/>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承認の前に、通勤費の管理項目（支給間隔や金額など）の設定が必要です</a:t>
            </a:r>
          </a:p>
          <a:p>
            <a:pPr marL="50800"/>
            <a:r>
              <a:rPr kumimoji="1" lang="ja-JP" altLang="en-US" sz="1800" dirty="0">
                <a:latin typeface="メイリオ" panose="020B0604030504040204" pitchFamily="50" charset="-128"/>
                <a:ea typeface="メイリオ" panose="020B0604030504040204" pitchFamily="50" charset="-128"/>
              </a:rPr>
              <a:t>また、「</a:t>
            </a:r>
            <a:r>
              <a:rPr kumimoji="1" lang="en-US" altLang="ja-JP" sz="1800" dirty="0">
                <a:latin typeface="メイリオ" panose="020B0604030504040204" pitchFamily="50" charset="-128"/>
                <a:ea typeface="メイリオ" panose="020B0604030504040204" pitchFamily="50" charset="-128"/>
              </a:rPr>
              <a:t>PCA </a:t>
            </a:r>
            <a:r>
              <a:rPr kumimoji="1" lang="ja-JP" altLang="en-US" sz="1800" dirty="0">
                <a:latin typeface="メイリオ" panose="020B0604030504040204" pitchFamily="50" charset="-128"/>
                <a:ea typeface="メイリオ" panose="020B0604030504040204" pitchFamily="50" charset="-128"/>
              </a:rPr>
              <a:t>給与反映予定日」（</a:t>
            </a:r>
            <a:r>
              <a:rPr kumimoji="1" lang="en-US" altLang="ja-JP" sz="1800" dirty="0">
                <a:latin typeface="メイリオ" panose="020B0604030504040204" pitchFamily="50" charset="-128"/>
                <a:ea typeface="メイリオ" panose="020B0604030504040204" pitchFamily="50" charset="-128"/>
              </a:rPr>
              <a:t>『PCA </a:t>
            </a:r>
            <a:r>
              <a:rPr kumimoji="1" lang="ja-JP" altLang="en-US" sz="1800" dirty="0">
                <a:latin typeface="メイリオ" panose="020B0604030504040204" pitchFamily="50" charset="-128"/>
                <a:ea typeface="メイリオ" panose="020B0604030504040204" pitchFamily="50" charset="-128"/>
              </a:rPr>
              <a:t>給与シリーズ</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に入力情報を転送する際に、</a:t>
            </a:r>
            <a:br>
              <a:rPr kumimoji="1" lang="en-US" altLang="ja-JP" sz="1800" dirty="0">
                <a:latin typeface="メイリオ" panose="020B0604030504040204" pitchFamily="50" charset="-128"/>
                <a:ea typeface="メイリオ" panose="020B0604030504040204" pitchFamily="50" charset="-128"/>
              </a:rPr>
            </a:br>
            <a:r>
              <a:rPr kumimoji="1" lang="ja-JP" altLang="en-US" sz="1800" dirty="0">
                <a:latin typeface="メイリオ" panose="020B0604030504040204" pitchFamily="50" charset="-128"/>
                <a:ea typeface="メイリオ" panose="020B0604030504040204" pitchFamily="50" charset="-128"/>
              </a:rPr>
              <a:t>この日付で転送範囲を設定できます）についても設定を行ってください</a:t>
            </a:r>
          </a:p>
          <a:p>
            <a:pPr marL="50800"/>
            <a:endParaRPr kumimoji="1" lang="ja-JP" altLang="en-US" sz="1800" dirty="0">
              <a:latin typeface="メイリオ" panose="020B0604030504040204" pitchFamily="50" charset="-128"/>
              <a:ea typeface="メイリオ" panose="020B0604030504040204" pitchFamily="50" charset="-128"/>
            </a:endParaRPr>
          </a:p>
        </p:txBody>
      </p:sp>
      <p:sp>
        <p:nvSpPr>
          <p:cNvPr id="8" name="タイトル 1">
            <a:extLst>
              <a:ext uri="{FF2B5EF4-FFF2-40B4-BE49-F238E27FC236}">
                <a16:creationId xmlns:a16="http://schemas.microsoft.com/office/drawing/2014/main" id="{9DF6029F-8D3C-11CA-FF03-96578B2130C9}"/>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solidFill>
                  <a:schemeClr val="tx1"/>
                </a:solidFill>
                <a:latin typeface="メイリオ" panose="020B0604030504040204" pitchFamily="50" charset="-128"/>
                <a:ea typeface="メイリオ" panose="020B0604030504040204" pitchFamily="50" charset="-128"/>
              </a:rPr>
              <a:t>7.</a:t>
            </a:r>
            <a:r>
              <a:rPr kumimoji="1" lang="ja-JP" altLang="en-US" sz="2800" dirty="0">
                <a:solidFill>
                  <a:schemeClr val="tx1"/>
                </a:solidFill>
                <a:latin typeface="メイリオ" panose="020B0604030504040204" pitchFamily="50" charset="-128"/>
                <a:ea typeface="メイリオ" panose="020B0604030504040204" pitchFamily="50" charset="-128"/>
              </a:rPr>
              <a:t>申請された内容を確認</a:t>
            </a:r>
          </a:p>
        </p:txBody>
      </p:sp>
      <p:sp>
        <p:nvSpPr>
          <p:cNvPr id="9" name="テキスト ボックス 8">
            <a:extLst>
              <a:ext uri="{FF2B5EF4-FFF2-40B4-BE49-F238E27FC236}">
                <a16:creationId xmlns:a16="http://schemas.microsoft.com/office/drawing/2014/main" id="{ED3DF159-61DB-467F-BD61-D5C8F525A9B5}"/>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sp>
        <p:nvSpPr>
          <p:cNvPr id="10" name="正方形/長方形 9">
            <a:extLst>
              <a:ext uri="{FF2B5EF4-FFF2-40B4-BE49-F238E27FC236}">
                <a16:creationId xmlns:a16="http://schemas.microsoft.com/office/drawing/2014/main" id="{EE39D91A-0F95-9544-6933-91C1362C3D96}"/>
              </a:ext>
            </a:extLst>
          </p:cNvPr>
          <p:cNvSpPr/>
          <p:nvPr/>
        </p:nvSpPr>
        <p:spPr>
          <a:xfrm>
            <a:off x="3287915" y="2711916"/>
            <a:ext cx="608550" cy="25148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B70D05C-B91C-9B79-3DF2-C750FC183F2D}"/>
              </a:ext>
            </a:extLst>
          </p:cNvPr>
          <p:cNvSpPr/>
          <p:nvPr/>
        </p:nvSpPr>
        <p:spPr>
          <a:xfrm>
            <a:off x="3762687" y="2963402"/>
            <a:ext cx="771991" cy="2268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D46D9B02-6A51-1A51-9F65-329411AEC699}"/>
              </a:ext>
            </a:extLst>
          </p:cNvPr>
          <p:cNvCxnSpPr>
            <a:cxnSpLocks/>
          </p:cNvCxnSpPr>
          <p:nvPr/>
        </p:nvCxnSpPr>
        <p:spPr>
          <a:xfrm>
            <a:off x="4534678" y="3076178"/>
            <a:ext cx="434319" cy="0"/>
          </a:xfrm>
          <a:prstGeom prst="straightConnector1">
            <a:avLst/>
          </a:prstGeom>
          <a:noFill/>
          <a:ln w="38100">
            <a:solidFill>
              <a:srgbClr val="C00000"/>
            </a:solidFill>
            <a:tailEnd type="triangle" w="lg" len="med"/>
          </a:ln>
        </p:spPr>
        <p:style>
          <a:lnRef idx="2">
            <a:schemeClr val="accent1">
              <a:shade val="15000"/>
            </a:schemeClr>
          </a:lnRef>
          <a:fillRef idx="1">
            <a:schemeClr val="accent1"/>
          </a:fillRef>
          <a:effectRef idx="0">
            <a:schemeClr val="accent1"/>
          </a:effectRef>
          <a:fontRef idx="minor">
            <a:schemeClr val="lt1"/>
          </a:fontRef>
        </p:style>
      </p:cxnSp>
      <p:sp>
        <p:nvSpPr>
          <p:cNvPr id="13" name="フリーフォーム: 図形 12">
            <a:extLst>
              <a:ext uri="{FF2B5EF4-FFF2-40B4-BE49-F238E27FC236}">
                <a16:creationId xmlns:a16="http://schemas.microsoft.com/office/drawing/2014/main" id="{4C3B192A-96C8-783E-B83C-6DB8F8FB6196}"/>
              </a:ext>
            </a:extLst>
          </p:cNvPr>
          <p:cNvSpPr/>
          <p:nvPr/>
        </p:nvSpPr>
        <p:spPr>
          <a:xfrm flipV="1">
            <a:off x="7359162" y="2483445"/>
            <a:ext cx="2939896" cy="592732"/>
          </a:xfrm>
          <a:custGeom>
            <a:avLst/>
            <a:gdLst>
              <a:gd name="csX0" fmla="*/ 0 w 481263"/>
              <a:gd name="csY0" fmla="*/ 0 h 445168"/>
              <a:gd name="csX1" fmla="*/ 481263 w 481263"/>
              <a:gd name="csY1" fmla="*/ 0 h 445168"/>
              <a:gd name="csX2" fmla="*/ 481263 w 481263"/>
              <a:gd name="csY2" fmla="*/ 445168 h 445168"/>
            </a:gdLst>
            <a:ahLst/>
            <a:cxnLst>
              <a:cxn ang="0">
                <a:pos x="csX0" y="csY0"/>
              </a:cxn>
              <a:cxn ang="0">
                <a:pos x="csX1" y="csY1"/>
              </a:cxn>
              <a:cxn ang="0">
                <a:pos x="csX2" y="csY2"/>
              </a:cxn>
            </a:cxnLst>
            <a:rect l="l" t="t" r="r" b="b"/>
            <a:pathLst>
              <a:path w="481263" h="445168">
                <a:moveTo>
                  <a:pt x="0" y="0"/>
                </a:moveTo>
                <a:lnTo>
                  <a:pt x="481263" y="0"/>
                </a:lnTo>
                <a:lnTo>
                  <a:pt x="481263" y="445168"/>
                </a:lnTo>
              </a:path>
            </a:pathLst>
          </a:custGeom>
          <a:noFill/>
          <a:ln w="38100">
            <a:solidFill>
              <a:srgbClr val="C00000"/>
            </a:solidFill>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B26E798-5FED-35A7-EBA7-63F21C32CD2E}"/>
              </a:ext>
            </a:extLst>
          </p:cNvPr>
          <p:cNvSpPr/>
          <p:nvPr/>
        </p:nvSpPr>
        <p:spPr>
          <a:xfrm>
            <a:off x="5020685" y="5916777"/>
            <a:ext cx="1127452" cy="25943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52550D4-C4F7-ABD1-DBBD-FF9A1B6958E3}"/>
              </a:ext>
            </a:extLst>
          </p:cNvPr>
          <p:cNvSpPr/>
          <p:nvPr/>
        </p:nvSpPr>
        <p:spPr>
          <a:xfrm>
            <a:off x="10086728" y="2224011"/>
            <a:ext cx="1571275" cy="25943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CEAD003-0088-8B21-675F-FD353F011B39}"/>
              </a:ext>
            </a:extLst>
          </p:cNvPr>
          <p:cNvSpPr/>
          <p:nvPr/>
        </p:nvSpPr>
        <p:spPr>
          <a:xfrm>
            <a:off x="1922088" y="3239667"/>
            <a:ext cx="838447" cy="23158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2422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C94CF-5D4F-194E-1B56-8F459114784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3F8AE9-86C0-3EBE-5552-443BC3B92077}"/>
              </a:ext>
            </a:extLst>
          </p:cNvPr>
          <p:cNvSpPr>
            <a:spLocks noGrp="1"/>
          </p:cNvSpPr>
          <p:nvPr>
            <p:ph type="sldNum" sz="quarter" idx="12"/>
          </p:nvPr>
        </p:nvSpPr>
        <p:spPr/>
        <p:txBody>
          <a:bodyPr/>
          <a:lstStyle/>
          <a:p>
            <a:fld id="{8DE01AFB-559C-49C2-AF83-836728682562}" type="slidenum">
              <a:rPr kumimoji="1" lang="ja-JP" altLang="en-US" smtClean="0"/>
              <a:t>37</a:t>
            </a:fld>
            <a:endParaRPr kumimoji="1" lang="ja-JP" altLang="en-US"/>
          </a:p>
        </p:txBody>
      </p:sp>
      <p:graphicFrame>
        <p:nvGraphicFramePr>
          <p:cNvPr id="3" name="表 2">
            <a:extLst>
              <a:ext uri="{FF2B5EF4-FFF2-40B4-BE49-F238E27FC236}">
                <a16:creationId xmlns:a16="http://schemas.microsoft.com/office/drawing/2014/main" id="{BEDF75A8-06E8-C2D4-E11A-D04457C43E28}"/>
              </a:ext>
            </a:extLst>
          </p:cNvPr>
          <p:cNvGraphicFramePr>
            <a:graphicFrameLocks noGrp="1"/>
          </p:cNvGraphicFramePr>
          <p:nvPr>
            <p:extLst>
              <p:ext uri="{D42A27DB-BD31-4B8C-83A1-F6EECF244321}">
                <p14:modId xmlns:p14="http://schemas.microsoft.com/office/powerpoint/2010/main" val="3139068502"/>
              </p:ext>
            </p:extLst>
          </p:nvPr>
        </p:nvGraphicFramePr>
        <p:xfrm>
          <a:off x="961292" y="1558278"/>
          <a:ext cx="6665407" cy="4134712"/>
        </p:xfrm>
        <a:graphic>
          <a:graphicData uri="http://schemas.openxmlformats.org/drawingml/2006/table">
            <a:tbl>
              <a:tblPr firstRow="1" bandRow="1">
                <a:tableStyleId>{5940675A-B579-460E-94D1-54222C63F5DA}</a:tableStyleId>
              </a:tblPr>
              <a:tblGrid>
                <a:gridCol w="6665407">
                  <a:extLst>
                    <a:ext uri="{9D8B030D-6E8A-4147-A177-3AD203B41FA5}">
                      <a16:colId xmlns:a16="http://schemas.microsoft.com/office/drawing/2014/main" val="753286782"/>
                    </a:ext>
                  </a:extLst>
                </a:gridCol>
              </a:tblGrid>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1.『PCA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へのユーザー登録</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2425089"/>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2.『PCA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労務管理</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へのユーザー登録</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1659674"/>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3.『PCA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へのログインパスワードの設定</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5575596"/>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4.</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社員マスターの登録</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8431098"/>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5.</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入社手続きの依頼を実行</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4270291"/>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6.</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自身の情報の入力と申請</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1664251"/>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7.</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申請された内容を確認</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0675810"/>
                  </a:ext>
                </a:extLst>
              </a:tr>
              <a:tr h="516839">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8.『PCA</a:t>
                      </a:r>
                      <a:r>
                        <a:rPr kumimoji="1" lang="ja-JP" altLang="en-US" sz="2400" dirty="0">
                          <a:solidFill>
                            <a:schemeClr val="tx1"/>
                          </a:solidFill>
                          <a:latin typeface="メイリオ" panose="020B0604030504040204" pitchFamily="50" charset="-128"/>
                          <a:ea typeface="メイリオ" panose="020B0604030504040204" pitchFamily="50" charset="-128"/>
                        </a:rPr>
                        <a:t>給与シリーズ</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に受入</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0775115"/>
                  </a:ext>
                </a:extLst>
              </a:tr>
            </a:tbl>
          </a:graphicData>
        </a:graphic>
      </p:graphicFrame>
    </p:spTree>
    <p:extLst>
      <p:ext uri="{BB962C8B-B14F-4D97-AF65-F5344CB8AC3E}">
        <p14:creationId xmlns:p14="http://schemas.microsoft.com/office/powerpoint/2010/main" val="910147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802FB72-7CC2-E598-0031-8BC9CBCFC351}"/>
              </a:ext>
            </a:extLst>
          </p:cNvPr>
          <p:cNvSpPr>
            <a:spLocks noGrp="1"/>
          </p:cNvSpPr>
          <p:nvPr>
            <p:ph type="sldNum" sz="quarter" idx="12"/>
          </p:nvPr>
        </p:nvSpPr>
        <p:spPr/>
        <p:txBody>
          <a:bodyPr/>
          <a:lstStyle/>
          <a:p>
            <a:fld id="{8DE01AFB-559C-49C2-AF83-836728682562}" type="slidenum">
              <a:rPr kumimoji="1" lang="ja-JP" altLang="en-US" smtClean="0"/>
              <a:t>38</a:t>
            </a:fld>
            <a:endParaRPr kumimoji="1" lang="ja-JP" altLang="en-US"/>
          </a:p>
        </p:txBody>
      </p:sp>
      <p:pic>
        <p:nvPicPr>
          <p:cNvPr id="6" name="図 5">
            <a:extLst>
              <a:ext uri="{FF2B5EF4-FFF2-40B4-BE49-F238E27FC236}">
                <a16:creationId xmlns:a16="http://schemas.microsoft.com/office/drawing/2014/main" id="{0F2F1762-0621-F2EA-9A9B-ABC7B74D73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33996" y="2737680"/>
            <a:ext cx="8419085" cy="3492298"/>
          </a:xfrm>
          <a:prstGeom prst="rect">
            <a:avLst/>
          </a:prstGeom>
        </p:spPr>
      </p:pic>
      <p:sp>
        <p:nvSpPr>
          <p:cNvPr id="4" name="テキスト プレースホルダー 2">
            <a:extLst>
              <a:ext uri="{FF2B5EF4-FFF2-40B4-BE49-F238E27FC236}">
                <a16:creationId xmlns:a16="http://schemas.microsoft.com/office/drawing/2014/main" id="{B80902BE-4DE3-B91B-C701-F045B24E7CF0}"/>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承認が完了した社員情報は、</a:t>
            </a:r>
            <a:br>
              <a:rPr kumimoji="1" lang="en-US" altLang="ja-JP" sz="1800" dirty="0">
                <a:latin typeface="メイリオ" panose="020B0604030504040204" pitchFamily="50" charset="-128"/>
                <a:ea typeface="メイリオ" panose="020B0604030504040204" pitchFamily="50" charset="-128"/>
              </a:rPr>
            </a:br>
            <a:r>
              <a:rPr kumimoji="1" lang="en-US" altLang="ja-JP" sz="1800" dirty="0">
                <a:latin typeface="メイリオ" panose="020B0604030504040204" pitchFamily="50" charset="-128"/>
                <a:ea typeface="メイリオ" panose="020B0604030504040204" pitchFamily="50" charset="-128"/>
              </a:rPr>
              <a:t>『PCA </a:t>
            </a:r>
            <a:r>
              <a:rPr kumimoji="1" lang="ja-JP" altLang="en-US" sz="1800" dirty="0">
                <a:latin typeface="メイリオ" panose="020B0604030504040204" pitchFamily="50" charset="-128"/>
                <a:ea typeface="メイリオ" panose="020B0604030504040204" pitchFamily="50" charset="-128"/>
              </a:rPr>
              <a:t>給与シリーズ</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の「社員」－「労務管理連動」－「</a:t>
            </a:r>
            <a:r>
              <a:rPr kumimoji="1" lang="en-US" altLang="ja-JP" sz="1800" dirty="0">
                <a:latin typeface="メイリオ" panose="020B0604030504040204" pitchFamily="50" charset="-128"/>
                <a:ea typeface="メイリオ" panose="020B0604030504040204" pitchFamily="50" charset="-128"/>
              </a:rPr>
              <a:t>PCA Hub </a:t>
            </a:r>
            <a:r>
              <a:rPr kumimoji="1" lang="ja-JP" altLang="en-US" sz="1800" dirty="0">
                <a:latin typeface="メイリオ" panose="020B0604030504040204" pitchFamily="50" charset="-128"/>
                <a:ea typeface="メイリオ" panose="020B0604030504040204" pitchFamily="50" charset="-128"/>
              </a:rPr>
              <a:t>労務管理受入」から</a:t>
            </a:r>
            <a:br>
              <a:rPr kumimoji="1" lang="en-US" altLang="ja-JP" sz="1800" dirty="0">
                <a:latin typeface="メイリオ" panose="020B0604030504040204" pitchFamily="50" charset="-128"/>
                <a:ea typeface="メイリオ" panose="020B0604030504040204" pitchFamily="50" charset="-128"/>
              </a:rPr>
            </a:br>
            <a:r>
              <a:rPr kumimoji="1" lang="ja-JP" altLang="en-US" sz="1800" dirty="0">
                <a:latin typeface="メイリオ" panose="020B0604030504040204" pitchFamily="50" charset="-128"/>
                <a:ea typeface="メイリオ" panose="020B0604030504040204" pitchFamily="50" charset="-128"/>
              </a:rPr>
              <a:t>取り込みます</a:t>
            </a:r>
          </a:p>
          <a:p>
            <a:pPr marL="50800"/>
            <a:r>
              <a:rPr kumimoji="1" lang="en-US" altLang="ja-JP" sz="1800" dirty="0">
                <a:latin typeface="メイリオ" panose="020B0604030504040204" pitchFamily="50" charset="-128"/>
                <a:ea typeface="メイリオ" panose="020B0604030504040204" pitchFamily="50" charset="-128"/>
              </a:rPr>
              <a:t>『PCA </a:t>
            </a:r>
            <a:r>
              <a:rPr kumimoji="1" lang="ja-JP" altLang="en-US" sz="1800" dirty="0">
                <a:latin typeface="メイリオ" panose="020B0604030504040204" pitchFamily="50" charset="-128"/>
                <a:ea typeface="メイリオ" panose="020B0604030504040204" pitchFamily="50" charset="-128"/>
              </a:rPr>
              <a:t>給与シリーズ</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の［リビジョン</a:t>
            </a:r>
            <a:r>
              <a:rPr kumimoji="1" lang="en-US" altLang="ja-JP" sz="1800" dirty="0">
                <a:latin typeface="メイリオ" panose="020B0604030504040204" pitchFamily="50" charset="-128"/>
                <a:ea typeface="メイリオ" panose="020B0604030504040204" pitchFamily="50" charset="-128"/>
              </a:rPr>
              <a:t>6.71</a:t>
            </a:r>
            <a:r>
              <a:rPr kumimoji="1" lang="ja-JP" altLang="en-US" sz="1800" dirty="0">
                <a:latin typeface="メイリオ" panose="020B0604030504040204" pitchFamily="50" charset="-128"/>
                <a:ea typeface="メイリオ" panose="020B0604030504040204" pitchFamily="50" charset="-128"/>
              </a:rPr>
              <a:t>］以上である必要がありますので、</a:t>
            </a:r>
            <a:br>
              <a:rPr kumimoji="1" lang="en-US" altLang="ja-JP" sz="1800" dirty="0">
                <a:latin typeface="メイリオ" panose="020B0604030504040204" pitchFamily="50" charset="-128"/>
                <a:ea typeface="メイリオ" panose="020B0604030504040204" pitchFamily="50" charset="-128"/>
              </a:rPr>
            </a:br>
            <a:r>
              <a:rPr kumimoji="1" lang="ja-JP" altLang="en-US" sz="1800" dirty="0">
                <a:latin typeface="メイリオ" panose="020B0604030504040204" pitchFamily="50" charset="-128"/>
                <a:ea typeface="メイリオ" panose="020B0604030504040204" pitchFamily="50" charset="-128"/>
              </a:rPr>
              <a:t>必要に応じてアップデートを行ってください</a:t>
            </a:r>
          </a:p>
        </p:txBody>
      </p:sp>
      <p:sp>
        <p:nvSpPr>
          <p:cNvPr id="5" name="タイトル 1">
            <a:extLst>
              <a:ext uri="{FF2B5EF4-FFF2-40B4-BE49-F238E27FC236}">
                <a16:creationId xmlns:a16="http://schemas.microsoft.com/office/drawing/2014/main" id="{35047B0F-A526-AD34-003B-EC02239B667F}"/>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solidFill>
                  <a:schemeClr val="tx1"/>
                </a:solidFill>
                <a:latin typeface="メイリオ" panose="020B0604030504040204" pitchFamily="50" charset="-128"/>
                <a:ea typeface="メイリオ" panose="020B0604030504040204" pitchFamily="50" charset="-128"/>
              </a:rPr>
              <a:t>7.</a:t>
            </a:r>
            <a:r>
              <a:rPr kumimoji="1" lang="ja-JP" altLang="en-US" sz="2800" dirty="0">
                <a:solidFill>
                  <a:schemeClr val="tx1"/>
                </a:solidFill>
                <a:latin typeface="メイリオ" panose="020B0604030504040204" pitchFamily="50" charset="-128"/>
                <a:ea typeface="メイリオ" panose="020B0604030504040204" pitchFamily="50" charset="-128"/>
              </a:rPr>
              <a:t>申請された内容を確認</a:t>
            </a:r>
          </a:p>
        </p:txBody>
      </p:sp>
      <p:sp>
        <p:nvSpPr>
          <p:cNvPr id="7" name="テキスト ボックス 6">
            <a:extLst>
              <a:ext uri="{FF2B5EF4-FFF2-40B4-BE49-F238E27FC236}">
                <a16:creationId xmlns:a16="http://schemas.microsoft.com/office/drawing/2014/main" id="{D3F80B69-CA50-086B-E159-EF7A83C134B8}"/>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pic>
        <p:nvPicPr>
          <p:cNvPr id="9" name="図 8">
            <a:extLst>
              <a:ext uri="{FF2B5EF4-FFF2-40B4-BE49-F238E27FC236}">
                <a16:creationId xmlns:a16="http://schemas.microsoft.com/office/drawing/2014/main" id="{C4D0B9DF-1540-2826-5EFC-C5C93563B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1467" y="1470594"/>
            <a:ext cx="1064455" cy="500385"/>
          </a:xfrm>
          <a:prstGeom prst="rect">
            <a:avLst/>
          </a:prstGeom>
        </p:spPr>
      </p:pic>
      <p:pic>
        <p:nvPicPr>
          <p:cNvPr id="11" name="図 10">
            <a:extLst>
              <a:ext uri="{FF2B5EF4-FFF2-40B4-BE49-F238E27FC236}">
                <a16:creationId xmlns:a16="http://schemas.microsoft.com/office/drawing/2014/main" id="{5B15F578-C245-F413-AEEB-B6B0AA5C0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6168" y="888688"/>
            <a:ext cx="1064455" cy="500385"/>
          </a:xfrm>
          <a:prstGeom prst="rect">
            <a:avLst/>
          </a:prstGeom>
        </p:spPr>
      </p:pic>
      <p:sp>
        <p:nvSpPr>
          <p:cNvPr id="12" name="正方形/長方形 11">
            <a:extLst>
              <a:ext uri="{FF2B5EF4-FFF2-40B4-BE49-F238E27FC236}">
                <a16:creationId xmlns:a16="http://schemas.microsoft.com/office/drawing/2014/main" id="{9A064A03-10B1-C3F8-BDBC-DE1AF4F01403}"/>
              </a:ext>
            </a:extLst>
          </p:cNvPr>
          <p:cNvSpPr/>
          <p:nvPr/>
        </p:nvSpPr>
        <p:spPr>
          <a:xfrm>
            <a:off x="5799271" y="4881797"/>
            <a:ext cx="2730895" cy="35907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755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7A87DDBE-42B1-6E51-EFCF-AFC7B4331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372" y="3544369"/>
            <a:ext cx="2908044" cy="2889754"/>
          </a:xfrm>
          <a:prstGeom prst="rect">
            <a:avLst/>
          </a:prstGeom>
        </p:spPr>
      </p:pic>
      <p:sp>
        <p:nvSpPr>
          <p:cNvPr id="2" name="スライド番号プレースホルダー 1">
            <a:extLst>
              <a:ext uri="{FF2B5EF4-FFF2-40B4-BE49-F238E27FC236}">
                <a16:creationId xmlns:a16="http://schemas.microsoft.com/office/drawing/2014/main" id="{DC955137-1E1C-CFA0-9420-2F97E14A58DD}"/>
              </a:ext>
            </a:extLst>
          </p:cNvPr>
          <p:cNvSpPr>
            <a:spLocks noGrp="1"/>
          </p:cNvSpPr>
          <p:nvPr>
            <p:ph type="sldNum" sz="quarter" idx="12"/>
          </p:nvPr>
        </p:nvSpPr>
        <p:spPr/>
        <p:txBody>
          <a:bodyPr/>
          <a:lstStyle/>
          <a:p>
            <a:fld id="{8DE01AFB-559C-49C2-AF83-836728682562}" type="slidenum">
              <a:rPr kumimoji="1" lang="ja-JP" altLang="en-US" smtClean="0"/>
              <a:t>3</a:t>
            </a:fld>
            <a:endParaRPr kumimoji="1" lang="ja-JP" altLang="en-US"/>
          </a:p>
        </p:txBody>
      </p:sp>
      <p:pic>
        <p:nvPicPr>
          <p:cNvPr id="4" name="図 3">
            <a:extLst>
              <a:ext uri="{FF2B5EF4-FFF2-40B4-BE49-F238E27FC236}">
                <a16:creationId xmlns:a16="http://schemas.microsoft.com/office/drawing/2014/main" id="{B7BE6336-FD42-368D-6117-9BA627942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72" y="1593112"/>
            <a:ext cx="2238687" cy="1733792"/>
          </a:xfrm>
          <a:prstGeom prst="rect">
            <a:avLst/>
          </a:prstGeom>
        </p:spPr>
      </p:pic>
      <p:sp>
        <p:nvSpPr>
          <p:cNvPr id="5" name="テキスト プレースホルダー 2">
            <a:extLst>
              <a:ext uri="{FF2B5EF4-FFF2-40B4-BE49-F238E27FC236}">
                <a16:creationId xmlns:a16="http://schemas.microsoft.com/office/drawing/2014/main" id="{064C6F97-9AE6-CE58-362D-CAE51E68A04C}"/>
              </a:ext>
            </a:extLst>
          </p:cNvPr>
          <p:cNvSpPr txBox="1">
            <a:spLocks/>
          </p:cNvSpPr>
          <p:nvPr/>
        </p:nvSpPr>
        <p:spPr>
          <a:xfrm>
            <a:off x="533996" y="1073571"/>
            <a:ext cx="11610090" cy="97279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en-US" altLang="ja-JP" sz="1800" dirty="0">
                <a:latin typeface="メイリオ" panose="020B0604030504040204" pitchFamily="50" charset="-128"/>
                <a:ea typeface="メイリオ" panose="020B0604030504040204" pitchFamily="50" charset="-128"/>
              </a:rPr>
              <a:t>PCA Hub</a:t>
            </a:r>
            <a:r>
              <a:rPr kumimoji="1" lang="ja-JP" altLang="en-US" sz="1800" dirty="0">
                <a:latin typeface="メイリオ" panose="020B0604030504040204" pitchFamily="50" charset="-128"/>
                <a:ea typeface="メイリオ" panose="020B0604030504040204" pitchFamily="50" charset="-128"/>
              </a:rPr>
              <a:t>シリーズのユーザー登録の流れを理解しておくと作業がスムーズに進みます</a:t>
            </a:r>
          </a:p>
        </p:txBody>
      </p:sp>
      <p:sp>
        <p:nvSpPr>
          <p:cNvPr id="6" name="タイトル 1">
            <a:extLst>
              <a:ext uri="{FF2B5EF4-FFF2-40B4-BE49-F238E27FC236}">
                <a16:creationId xmlns:a16="http://schemas.microsoft.com/office/drawing/2014/main" id="{AACBFAFF-279D-293E-2857-F0EB2EF421EA}"/>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sz="2800" dirty="0">
                <a:latin typeface="メイリオ" panose="020B0604030504040204" pitchFamily="50" charset="-128"/>
                <a:ea typeface="メイリオ" panose="020B0604030504040204" pitchFamily="50" charset="-128"/>
              </a:rPr>
              <a:t>参考）</a:t>
            </a:r>
            <a:r>
              <a:rPr lang="en-US" altLang="ja-JP" sz="2800" dirty="0">
                <a:latin typeface="メイリオ" panose="020B0604030504040204" pitchFamily="50" charset="-128"/>
                <a:ea typeface="メイリオ" panose="020B0604030504040204" pitchFamily="50" charset="-128"/>
              </a:rPr>
              <a:t>PCA</a:t>
            </a:r>
            <a:r>
              <a:rPr lang="ja-JP" altLang="en-US" sz="2800" dirty="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Hub</a:t>
            </a:r>
            <a:r>
              <a:rPr lang="ja-JP" altLang="en-US" sz="2800" dirty="0">
                <a:latin typeface="メイリオ" panose="020B0604030504040204" pitchFamily="50" charset="-128"/>
                <a:ea typeface="メイリオ" panose="020B0604030504040204" pitchFamily="50" charset="-128"/>
              </a:rPr>
              <a:t>シリーズのユーザー登録の流れ</a:t>
            </a:r>
          </a:p>
        </p:txBody>
      </p:sp>
      <p:pic>
        <p:nvPicPr>
          <p:cNvPr id="14" name="図 13">
            <a:extLst>
              <a:ext uri="{FF2B5EF4-FFF2-40B4-BE49-F238E27FC236}">
                <a16:creationId xmlns:a16="http://schemas.microsoft.com/office/drawing/2014/main" id="{96552937-41DE-CC2E-B4FE-69AF2872288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618646" y="3531096"/>
            <a:ext cx="2975338" cy="2887415"/>
          </a:xfrm>
          <a:prstGeom prst="rect">
            <a:avLst/>
          </a:prstGeom>
        </p:spPr>
      </p:pic>
      <p:pic>
        <p:nvPicPr>
          <p:cNvPr id="12" name="図 11">
            <a:extLst>
              <a:ext uri="{FF2B5EF4-FFF2-40B4-BE49-F238E27FC236}">
                <a16:creationId xmlns:a16="http://schemas.microsoft.com/office/drawing/2014/main" id="{F0DE7A28-A64D-31D3-53BB-7B726C78F5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695707" y="2152673"/>
            <a:ext cx="5018868" cy="3050008"/>
          </a:xfrm>
          <a:prstGeom prst="rect">
            <a:avLst/>
          </a:prstGeom>
        </p:spPr>
      </p:pic>
      <p:sp>
        <p:nvSpPr>
          <p:cNvPr id="16" name="正方形/長方形 15">
            <a:extLst>
              <a:ext uri="{FF2B5EF4-FFF2-40B4-BE49-F238E27FC236}">
                <a16:creationId xmlns:a16="http://schemas.microsoft.com/office/drawing/2014/main" id="{DD293A0C-392E-0B72-CEE7-31DBF0ED0389}"/>
              </a:ext>
            </a:extLst>
          </p:cNvPr>
          <p:cNvSpPr/>
          <p:nvPr/>
        </p:nvSpPr>
        <p:spPr>
          <a:xfrm>
            <a:off x="609372" y="5076967"/>
            <a:ext cx="1116000" cy="35484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58A79DF-7D32-EB74-783E-2F0095B8D63B}"/>
              </a:ext>
            </a:extLst>
          </p:cNvPr>
          <p:cNvSpPr/>
          <p:nvPr/>
        </p:nvSpPr>
        <p:spPr>
          <a:xfrm>
            <a:off x="3618646" y="5727618"/>
            <a:ext cx="1062536" cy="30247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7372352-7EA4-BCBB-5C2C-7771B29EC09A}"/>
              </a:ext>
            </a:extLst>
          </p:cNvPr>
          <p:cNvSpPr/>
          <p:nvPr/>
        </p:nvSpPr>
        <p:spPr>
          <a:xfrm>
            <a:off x="4782904" y="5857693"/>
            <a:ext cx="1713429" cy="30247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4D34459-AC98-D9DF-6E28-B4BC00D50898}"/>
              </a:ext>
            </a:extLst>
          </p:cNvPr>
          <p:cNvSpPr/>
          <p:nvPr/>
        </p:nvSpPr>
        <p:spPr>
          <a:xfrm>
            <a:off x="6695707" y="3677677"/>
            <a:ext cx="1069869" cy="354842"/>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EFC8CCE-656D-3678-9100-43858B7405FC}"/>
              </a:ext>
            </a:extLst>
          </p:cNvPr>
          <p:cNvSpPr/>
          <p:nvPr/>
        </p:nvSpPr>
        <p:spPr>
          <a:xfrm>
            <a:off x="1764543" y="2616333"/>
            <a:ext cx="982166" cy="674501"/>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866DF4F-CB41-DED9-A629-CB8ED8E8AA73}"/>
              </a:ext>
            </a:extLst>
          </p:cNvPr>
          <p:cNvSpPr/>
          <p:nvPr/>
        </p:nvSpPr>
        <p:spPr>
          <a:xfrm>
            <a:off x="731516" y="2616332"/>
            <a:ext cx="982166" cy="67450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1960715-4D66-128A-9B2A-18BBD599FFA5}"/>
              </a:ext>
            </a:extLst>
          </p:cNvPr>
          <p:cNvSpPr/>
          <p:nvPr/>
        </p:nvSpPr>
        <p:spPr>
          <a:xfrm>
            <a:off x="1764543" y="2034696"/>
            <a:ext cx="982166" cy="422126"/>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吹き出し: 四角形 23">
            <a:extLst>
              <a:ext uri="{FF2B5EF4-FFF2-40B4-BE49-F238E27FC236}">
                <a16:creationId xmlns:a16="http://schemas.microsoft.com/office/drawing/2014/main" id="{86AAE031-DD71-4544-76DB-F3138522B559}"/>
              </a:ext>
            </a:extLst>
          </p:cNvPr>
          <p:cNvSpPr/>
          <p:nvPr/>
        </p:nvSpPr>
        <p:spPr>
          <a:xfrm>
            <a:off x="1833824" y="5521569"/>
            <a:ext cx="1637881" cy="638596"/>
          </a:xfrm>
          <a:prstGeom prst="wedgeRectCallout">
            <a:avLst>
              <a:gd name="adj1" fmla="val -54864"/>
              <a:gd name="adj2" fmla="val -93346"/>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(1)PCA</a:t>
            </a:r>
            <a:r>
              <a:rPr kumimoji="1" lang="ja-JP" altLang="en-US" sz="1200" dirty="0">
                <a:solidFill>
                  <a:schemeClr val="tx1"/>
                </a:solidFill>
                <a:latin typeface="メイリオ" panose="020B0604030504040204" pitchFamily="50" charset="-128"/>
                <a:ea typeface="メイリオ" panose="020B0604030504040204" pitchFamily="50" charset="-128"/>
              </a:rPr>
              <a:t> </a:t>
            </a:r>
            <a:r>
              <a:rPr kumimoji="1" lang="en-US" altLang="ja-JP" sz="1200" dirty="0">
                <a:solidFill>
                  <a:schemeClr val="tx1"/>
                </a:solidFill>
                <a:latin typeface="メイリオ" panose="020B0604030504040204" pitchFamily="50" charset="-128"/>
                <a:ea typeface="メイリオ" panose="020B0604030504040204" pitchFamily="50" charset="-128"/>
              </a:rPr>
              <a:t>Hub</a:t>
            </a:r>
            <a:r>
              <a:rPr kumimoji="1" lang="ja-JP" altLang="en-US" sz="1200" dirty="0">
                <a:solidFill>
                  <a:schemeClr val="tx1"/>
                </a:solidFill>
                <a:latin typeface="メイリオ" panose="020B0604030504040204" pitchFamily="50" charset="-128"/>
                <a:ea typeface="メイリオ" panose="020B0604030504040204" pitchFamily="50" charset="-128"/>
              </a:rPr>
              <a:t>テナント管理でユーザー</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一覧を登録する</a:t>
            </a:r>
          </a:p>
        </p:txBody>
      </p:sp>
      <p:sp>
        <p:nvSpPr>
          <p:cNvPr id="25" name="吹き出し: 四角形 24">
            <a:extLst>
              <a:ext uri="{FF2B5EF4-FFF2-40B4-BE49-F238E27FC236}">
                <a16:creationId xmlns:a16="http://schemas.microsoft.com/office/drawing/2014/main" id="{D3049A71-B89A-ED48-8574-C4226BBE9B99}"/>
              </a:ext>
            </a:extLst>
          </p:cNvPr>
          <p:cNvSpPr/>
          <p:nvPr/>
        </p:nvSpPr>
        <p:spPr>
          <a:xfrm>
            <a:off x="6978127" y="5703275"/>
            <a:ext cx="2518713" cy="624952"/>
          </a:xfrm>
          <a:prstGeom prst="wedgeRectCallout">
            <a:avLst>
              <a:gd name="adj1" fmla="val -68196"/>
              <a:gd name="adj2" fmla="val 2826"/>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(2)</a:t>
            </a:r>
            <a:r>
              <a:rPr kumimoji="1" lang="ja-JP" altLang="en-US" sz="1200" dirty="0">
                <a:solidFill>
                  <a:schemeClr val="tx1"/>
                </a:solidFill>
                <a:latin typeface="メイリオ" panose="020B0604030504040204" pitchFamily="50" charset="-128"/>
                <a:ea typeface="メイリオ" panose="020B0604030504040204" pitchFamily="50" charset="-128"/>
              </a:rPr>
              <a:t>同じ</a:t>
            </a:r>
            <a:r>
              <a:rPr kumimoji="1" lang="en-US" altLang="ja-JP" sz="1200" dirty="0">
                <a:solidFill>
                  <a:schemeClr val="tx1"/>
                </a:solidFill>
                <a:latin typeface="メイリオ" panose="020B0604030504040204" pitchFamily="50" charset="-128"/>
                <a:ea typeface="メイリオ" panose="020B0604030504040204" pitchFamily="50" charset="-128"/>
              </a:rPr>
              <a:t>PCA</a:t>
            </a:r>
            <a:r>
              <a:rPr kumimoji="1" lang="ja-JP" altLang="en-US" sz="1200" dirty="0">
                <a:solidFill>
                  <a:schemeClr val="tx1"/>
                </a:solidFill>
                <a:latin typeface="メイリオ" panose="020B0604030504040204" pitchFamily="50" charset="-128"/>
                <a:ea typeface="メイリオ" panose="020B0604030504040204" pitchFamily="50" charset="-128"/>
              </a:rPr>
              <a:t> </a:t>
            </a:r>
            <a:r>
              <a:rPr kumimoji="1" lang="en-US" altLang="ja-JP" sz="1200" dirty="0">
                <a:solidFill>
                  <a:schemeClr val="tx1"/>
                </a:solidFill>
                <a:latin typeface="メイリオ" panose="020B0604030504040204" pitchFamily="50" charset="-128"/>
                <a:ea typeface="メイリオ" panose="020B0604030504040204" pitchFamily="50" charset="-128"/>
              </a:rPr>
              <a:t>Hub</a:t>
            </a:r>
            <a:r>
              <a:rPr kumimoji="1" lang="ja-JP" altLang="en-US" sz="1200" dirty="0">
                <a:solidFill>
                  <a:schemeClr val="tx1"/>
                </a:solidFill>
                <a:latin typeface="メイリオ" panose="020B0604030504040204" pitchFamily="50" charset="-128"/>
                <a:ea typeface="メイリオ" panose="020B0604030504040204" pitchFamily="50" charset="-128"/>
              </a:rPr>
              <a:t>テナント管理のサービス管理でユーザーを選択して労務管理を使えるようにする</a:t>
            </a:r>
          </a:p>
        </p:txBody>
      </p:sp>
      <p:sp>
        <p:nvSpPr>
          <p:cNvPr id="26" name="吹き出し: 四角形 25">
            <a:extLst>
              <a:ext uri="{FF2B5EF4-FFF2-40B4-BE49-F238E27FC236}">
                <a16:creationId xmlns:a16="http://schemas.microsoft.com/office/drawing/2014/main" id="{80D6A454-6D35-9286-CEA1-9F07353E43A7}"/>
              </a:ext>
            </a:extLst>
          </p:cNvPr>
          <p:cNvSpPr/>
          <p:nvPr/>
        </p:nvSpPr>
        <p:spPr>
          <a:xfrm>
            <a:off x="8264050" y="3544369"/>
            <a:ext cx="2680310" cy="624952"/>
          </a:xfrm>
          <a:prstGeom prst="wedgeRectCallout">
            <a:avLst>
              <a:gd name="adj1" fmla="val -68196"/>
              <a:gd name="adj2" fmla="val 2826"/>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(3)PCA</a:t>
            </a:r>
            <a:r>
              <a:rPr kumimoji="1" lang="ja-JP" altLang="en-US" sz="1200" dirty="0">
                <a:solidFill>
                  <a:schemeClr val="tx1"/>
                </a:solidFill>
                <a:latin typeface="メイリオ" panose="020B0604030504040204" pitchFamily="50" charset="-128"/>
                <a:ea typeface="メイリオ" panose="020B0604030504040204" pitchFamily="50" charset="-128"/>
              </a:rPr>
              <a:t> </a:t>
            </a:r>
            <a:r>
              <a:rPr kumimoji="1" lang="en-US" altLang="ja-JP" sz="1200" dirty="0">
                <a:solidFill>
                  <a:schemeClr val="tx1"/>
                </a:solidFill>
                <a:latin typeface="メイリオ" panose="020B0604030504040204" pitchFamily="50" charset="-128"/>
                <a:ea typeface="メイリオ" panose="020B0604030504040204" pitchFamily="50" charset="-128"/>
              </a:rPr>
              <a:t>Hub</a:t>
            </a:r>
            <a:r>
              <a:rPr kumimoji="1" lang="ja-JP" altLang="en-US" sz="1200" dirty="0">
                <a:solidFill>
                  <a:schemeClr val="tx1"/>
                </a:solidFill>
                <a:latin typeface="メイリオ" panose="020B0604030504040204" pitchFamily="50" charset="-128"/>
                <a:ea typeface="メイリオ" panose="020B0604030504040204" pitchFamily="50" charset="-128"/>
              </a:rPr>
              <a:t>労務管理システム管理に移り、社員一覧で社員を登録する</a:t>
            </a:r>
          </a:p>
        </p:txBody>
      </p:sp>
      <p:sp>
        <p:nvSpPr>
          <p:cNvPr id="27" name="吹き出し: 四角形 26">
            <a:extLst>
              <a:ext uri="{FF2B5EF4-FFF2-40B4-BE49-F238E27FC236}">
                <a16:creationId xmlns:a16="http://schemas.microsoft.com/office/drawing/2014/main" id="{4A93182F-18F5-BC88-6B49-BCBAED3AD4DA}"/>
              </a:ext>
            </a:extLst>
          </p:cNvPr>
          <p:cNvSpPr/>
          <p:nvPr/>
        </p:nvSpPr>
        <p:spPr>
          <a:xfrm>
            <a:off x="3245183" y="1910908"/>
            <a:ext cx="2680310" cy="624952"/>
          </a:xfrm>
          <a:prstGeom prst="wedgeRectCallout">
            <a:avLst>
              <a:gd name="adj1" fmla="val -68196"/>
              <a:gd name="adj2" fmla="val 2826"/>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(4)PCA</a:t>
            </a:r>
            <a:r>
              <a:rPr kumimoji="1" lang="ja-JP" altLang="en-US" sz="1200" dirty="0">
                <a:solidFill>
                  <a:schemeClr val="tx1"/>
                </a:solidFill>
                <a:latin typeface="メイリオ" panose="020B0604030504040204" pitchFamily="50" charset="-128"/>
                <a:ea typeface="メイリオ" panose="020B0604030504040204" pitchFamily="50" charset="-128"/>
              </a:rPr>
              <a:t> </a:t>
            </a:r>
            <a:r>
              <a:rPr kumimoji="1" lang="en-US" altLang="ja-JP" sz="1200" dirty="0">
                <a:solidFill>
                  <a:schemeClr val="tx1"/>
                </a:solidFill>
                <a:latin typeface="メイリオ" panose="020B0604030504040204" pitchFamily="50" charset="-128"/>
                <a:ea typeface="メイリオ" panose="020B0604030504040204" pitchFamily="50" charset="-128"/>
              </a:rPr>
              <a:t>Hub</a:t>
            </a:r>
            <a:r>
              <a:rPr kumimoji="1" lang="ja-JP" altLang="en-US" sz="1200" dirty="0">
                <a:solidFill>
                  <a:schemeClr val="tx1"/>
                </a:solidFill>
                <a:latin typeface="メイリオ" panose="020B0604030504040204" pitchFamily="50" charset="-128"/>
                <a:ea typeface="メイリオ" panose="020B0604030504040204" pitchFamily="50" charset="-128"/>
              </a:rPr>
              <a:t>労務管理にログインして使えるようになる</a:t>
            </a:r>
          </a:p>
        </p:txBody>
      </p:sp>
    </p:spTree>
    <p:extLst>
      <p:ext uri="{BB962C8B-B14F-4D97-AF65-F5344CB8AC3E}">
        <p14:creationId xmlns:p14="http://schemas.microsoft.com/office/powerpoint/2010/main" val="1473495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BB4FC97-EFF3-05C7-7BE3-C07972E94E6E}"/>
              </a:ext>
            </a:extLst>
          </p:cNvPr>
          <p:cNvSpPr>
            <a:spLocks noGrp="1"/>
          </p:cNvSpPr>
          <p:nvPr>
            <p:ph type="sldNum" sz="quarter" idx="12"/>
          </p:nvPr>
        </p:nvSpPr>
        <p:spPr/>
        <p:txBody>
          <a:bodyPr/>
          <a:lstStyle/>
          <a:p>
            <a:fld id="{8DE01AFB-559C-49C2-AF83-836728682562}" type="slidenum">
              <a:rPr kumimoji="1" lang="ja-JP" altLang="en-US" smtClean="0"/>
              <a:t>39</a:t>
            </a:fld>
            <a:endParaRPr kumimoji="1" lang="ja-JP" altLang="en-US"/>
          </a:p>
        </p:txBody>
      </p:sp>
      <p:pic>
        <p:nvPicPr>
          <p:cNvPr id="8" name="図 7">
            <a:extLst>
              <a:ext uri="{FF2B5EF4-FFF2-40B4-BE49-F238E27FC236}">
                <a16:creationId xmlns:a16="http://schemas.microsoft.com/office/drawing/2014/main" id="{5E85B70E-1524-BFA4-D7A6-BE2E0A284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34" y="2406784"/>
            <a:ext cx="4139922" cy="3843291"/>
          </a:xfrm>
          <a:prstGeom prst="rect">
            <a:avLst/>
          </a:prstGeom>
        </p:spPr>
      </p:pic>
      <p:pic>
        <p:nvPicPr>
          <p:cNvPr id="10" name="図 9">
            <a:extLst>
              <a:ext uri="{FF2B5EF4-FFF2-40B4-BE49-F238E27FC236}">
                <a16:creationId xmlns:a16="http://schemas.microsoft.com/office/drawing/2014/main" id="{82977376-9F07-182A-B264-F4D0858FF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513" y="2406784"/>
            <a:ext cx="5696800" cy="3240088"/>
          </a:xfrm>
          <a:prstGeom prst="rect">
            <a:avLst/>
          </a:prstGeom>
        </p:spPr>
      </p:pic>
      <p:sp>
        <p:nvSpPr>
          <p:cNvPr id="3" name="テキスト プレースホルダー 2">
            <a:extLst>
              <a:ext uri="{FF2B5EF4-FFF2-40B4-BE49-F238E27FC236}">
                <a16:creationId xmlns:a16="http://schemas.microsoft.com/office/drawing/2014/main" id="{30FDDF2F-C434-E6B1-E7D9-C8B61EB416BF}"/>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受入対象は［社員の新規受入］選択します</a:t>
            </a:r>
            <a:br>
              <a:rPr kumimoji="1" lang="en-US" altLang="ja-JP" sz="1800" dirty="0">
                <a:latin typeface="メイリオ" panose="020B0604030504040204" pitchFamily="50" charset="-128"/>
                <a:ea typeface="メイリオ" panose="020B0604030504040204" pitchFamily="50" charset="-128"/>
              </a:rPr>
            </a:br>
            <a:r>
              <a:rPr kumimoji="1" lang="ja-JP" altLang="en-US" sz="1800" dirty="0">
                <a:latin typeface="メイリオ" panose="020B0604030504040204" pitchFamily="50" charset="-128"/>
                <a:ea typeface="メイリオ" panose="020B0604030504040204" pitchFamily="50" charset="-128"/>
              </a:rPr>
              <a:t>［給与反映予定日］（</a:t>
            </a:r>
            <a:r>
              <a:rPr kumimoji="1" lang="en-US" altLang="ja-JP" sz="1800" dirty="0">
                <a:latin typeface="メイリオ" panose="020B0604030504040204" pitchFamily="50" charset="-128"/>
                <a:ea typeface="メイリオ" panose="020B0604030504040204" pitchFamily="50" charset="-128"/>
              </a:rPr>
              <a:t>『PCA Hub </a:t>
            </a:r>
            <a:r>
              <a:rPr kumimoji="1" lang="ja-JP" altLang="en-US" sz="1800" dirty="0">
                <a:latin typeface="メイリオ" panose="020B0604030504040204" pitchFamily="50" charset="-128"/>
                <a:ea typeface="メイリオ" panose="020B0604030504040204" pitchFamily="50" charset="-128"/>
              </a:rPr>
              <a:t>労務管理</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で承認の際に入力した日付を含む範囲）を</a:t>
            </a:r>
            <a:br>
              <a:rPr kumimoji="1" lang="en-US" altLang="ja-JP" sz="1800" dirty="0">
                <a:latin typeface="メイリオ" panose="020B0604030504040204" pitchFamily="50" charset="-128"/>
                <a:ea typeface="メイリオ" panose="020B0604030504040204" pitchFamily="50" charset="-128"/>
              </a:rPr>
            </a:br>
            <a:r>
              <a:rPr kumimoji="1" lang="ja-JP" altLang="en-US" sz="1800" dirty="0">
                <a:latin typeface="メイリオ" panose="020B0604030504040204" pitchFamily="50" charset="-128"/>
                <a:ea typeface="メイリオ" panose="020B0604030504040204" pitchFamily="50" charset="-128"/>
              </a:rPr>
              <a:t>入力して、［実行］をクリックします</a:t>
            </a:r>
            <a:endParaRPr kumimoji="1" lang="en-US" altLang="ja-JP" sz="1800" dirty="0">
              <a:latin typeface="メイリオ" panose="020B0604030504040204" pitchFamily="50" charset="-128"/>
              <a:ea typeface="メイリオ" panose="020B0604030504040204" pitchFamily="50" charset="-128"/>
            </a:endParaRPr>
          </a:p>
          <a:p>
            <a:pPr marL="50800"/>
            <a:r>
              <a:rPr kumimoji="1" lang="ja-JP" altLang="en-US" sz="1800" dirty="0">
                <a:latin typeface="メイリオ" panose="020B0604030504040204" pitchFamily="50" charset="-128"/>
                <a:ea typeface="メイリオ" panose="020B0604030504040204" pitchFamily="50" charset="-128"/>
              </a:rPr>
              <a:t>対象の社員にチェックを付け、［入力開始］をクリックします</a:t>
            </a:r>
          </a:p>
        </p:txBody>
      </p:sp>
      <p:sp>
        <p:nvSpPr>
          <p:cNvPr id="4" name="タイトル 1">
            <a:extLst>
              <a:ext uri="{FF2B5EF4-FFF2-40B4-BE49-F238E27FC236}">
                <a16:creationId xmlns:a16="http://schemas.microsoft.com/office/drawing/2014/main" id="{651E6637-3909-F09B-8FBD-3AFDDFE767D2}"/>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solidFill>
                  <a:schemeClr val="tx1"/>
                </a:solidFill>
                <a:latin typeface="メイリオ" panose="020B0604030504040204" pitchFamily="50" charset="-128"/>
                <a:ea typeface="メイリオ" panose="020B0604030504040204" pitchFamily="50" charset="-128"/>
              </a:rPr>
              <a:t>7.</a:t>
            </a:r>
            <a:r>
              <a:rPr kumimoji="1" lang="ja-JP" altLang="en-US" sz="2800" dirty="0">
                <a:solidFill>
                  <a:schemeClr val="tx1"/>
                </a:solidFill>
                <a:latin typeface="メイリオ" panose="020B0604030504040204" pitchFamily="50" charset="-128"/>
                <a:ea typeface="メイリオ" panose="020B0604030504040204" pitchFamily="50" charset="-128"/>
              </a:rPr>
              <a:t>申請された内容を確認</a:t>
            </a:r>
          </a:p>
        </p:txBody>
      </p:sp>
      <p:sp>
        <p:nvSpPr>
          <p:cNvPr id="5" name="テキスト ボックス 4">
            <a:extLst>
              <a:ext uri="{FF2B5EF4-FFF2-40B4-BE49-F238E27FC236}">
                <a16:creationId xmlns:a16="http://schemas.microsoft.com/office/drawing/2014/main" id="{C5086EA5-B06C-3E08-4AE3-69F174FB0EAC}"/>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pic>
        <p:nvPicPr>
          <p:cNvPr id="6" name="図 5">
            <a:extLst>
              <a:ext uri="{FF2B5EF4-FFF2-40B4-BE49-F238E27FC236}">
                <a16:creationId xmlns:a16="http://schemas.microsoft.com/office/drawing/2014/main" id="{951AA481-43D5-732F-B70B-A4313CCF75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1467" y="1470594"/>
            <a:ext cx="1064455" cy="500385"/>
          </a:xfrm>
          <a:prstGeom prst="rect">
            <a:avLst/>
          </a:prstGeom>
        </p:spPr>
      </p:pic>
      <p:pic>
        <p:nvPicPr>
          <p:cNvPr id="7" name="図 6">
            <a:extLst>
              <a:ext uri="{FF2B5EF4-FFF2-40B4-BE49-F238E27FC236}">
                <a16:creationId xmlns:a16="http://schemas.microsoft.com/office/drawing/2014/main" id="{EEF2DA1E-15E9-0933-7AF2-255C3D9C3C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6168" y="888688"/>
            <a:ext cx="1064455" cy="500385"/>
          </a:xfrm>
          <a:prstGeom prst="rect">
            <a:avLst/>
          </a:prstGeom>
        </p:spPr>
      </p:pic>
      <p:sp>
        <p:nvSpPr>
          <p:cNvPr id="9" name="正方形/長方形 8">
            <a:extLst>
              <a:ext uri="{FF2B5EF4-FFF2-40B4-BE49-F238E27FC236}">
                <a16:creationId xmlns:a16="http://schemas.microsoft.com/office/drawing/2014/main" id="{51624BC8-9734-9D1E-8594-7BFDD1BD7BB6}"/>
              </a:ext>
            </a:extLst>
          </p:cNvPr>
          <p:cNvSpPr/>
          <p:nvPr/>
        </p:nvSpPr>
        <p:spPr>
          <a:xfrm>
            <a:off x="2131624" y="3763137"/>
            <a:ext cx="1043656" cy="25620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05CAF0C-375C-5BF0-722B-32E7A33D325C}"/>
              </a:ext>
            </a:extLst>
          </p:cNvPr>
          <p:cNvSpPr/>
          <p:nvPr/>
        </p:nvSpPr>
        <p:spPr>
          <a:xfrm>
            <a:off x="1056450" y="4019340"/>
            <a:ext cx="2470522" cy="39188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8675803-E077-BB48-C68E-BD7885146AF7}"/>
              </a:ext>
            </a:extLst>
          </p:cNvPr>
          <p:cNvSpPr/>
          <p:nvPr/>
        </p:nvSpPr>
        <p:spPr>
          <a:xfrm>
            <a:off x="1312194" y="2735793"/>
            <a:ext cx="295543" cy="31890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D73FFE1-B357-8904-A677-BF70D2BA803A}"/>
              </a:ext>
            </a:extLst>
          </p:cNvPr>
          <p:cNvSpPr/>
          <p:nvPr/>
        </p:nvSpPr>
        <p:spPr>
          <a:xfrm>
            <a:off x="5830019" y="3506874"/>
            <a:ext cx="265982" cy="31014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B101591-0D9A-EF4B-F3A1-AE9761139B25}"/>
              </a:ext>
            </a:extLst>
          </p:cNvPr>
          <p:cNvSpPr/>
          <p:nvPr/>
        </p:nvSpPr>
        <p:spPr>
          <a:xfrm>
            <a:off x="5997825" y="2666175"/>
            <a:ext cx="360000" cy="288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5259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7FDE7EA-3522-9824-DF40-17F3C4120CF7}"/>
              </a:ext>
            </a:extLst>
          </p:cNvPr>
          <p:cNvSpPr>
            <a:spLocks noGrp="1"/>
          </p:cNvSpPr>
          <p:nvPr>
            <p:ph type="sldNum" sz="quarter" idx="12"/>
          </p:nvPr>
        </p:nvSpPr>
        <p:spPr/>
        <p:txBody>
          <a:bodyPr/>
          <a:lstStyle/>
          <a:p>
            <a:fld id="{8DE01AFB-559C-49C2-AF83-836728682562}" type="slidenum">
              <a:rPr kumimoji="1" lang="ja-JP" altLang="en-US" smtClean="0"/>
              <a:t>40</a:t>
            </a:fld>
            <a:endParaRPr kumimoji="1" lang="ja-JP" altLang="en-US"/>
          </a:p>
        </p:txBody>
      </p:sp>
      <p:sp>
        <p:nvSpPr>
          <p:cNvPr id="8" name="テキスト プレースホルダー 2">
            <a:extLst>
              <a:ext uri="{FF2B5EF4-FFF2-40B4-BE49-F238E27FC236}">
                <a16:creationId xmlns:a16="http://schemas.microsoft.com/office/drawing/2014/main" id="{86F99578-7E49-EC86-ED56-C682D37374C3}"/>
              </a:ext>
            </a:extLst>
          </p:cNvPr>
          <p:cNvSpPr txBox="1">
            <a:spLocks/>
          </p:cNvSpPr>
          <p:nvPr/>
        </p:nvSpPr>
        <p:spPr>
          <a:xfrm>
            <a:off x="533996" y="1073571"/>
            <a:ext cx="11658004" cy="4746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各項目を入力します　ここで変更された情報は</a:t>
            </a:r>
            <a:r>
              <a:rPr kumimoji="1" lang="en-US" altLang="ja-JP" sz="1800" dirty="0">
                <a:latin typeface="メイリオ" panose="020B0604030504040204" pitchFamily="50" charset="-128"/>
                <a:ea typeface="メイリオ" panose="020B0604030504040204" pitchFamily="50" charset="-128"/>
              </a:rPr>
              <a:t>『PCA</a:t>
            </a:r>
            <a:r>
              <a:rPr kumimoji="1" lang="ja-JP" altLang="en-US" sz="1800" dirty="0">
                <a:latin typeface="メイリオ" panose="020B0604030504040204" pitchFamily="50" charset="-128"/>
                <a:ea typeface="メイリオ" panose="020B0604030504040204" pitchFamily="50" charset="-128"/>
              </a:rPr>
              <a:t> </a:t>
            </a:r>
            <a:r>
              <a:rPr kumimoji="1" lang="en-US" altLang="ja-JP" sz="1800" dirty="0">
                <a:latin typeface="メイリオ" panose="020B0604030504040204" pitchFamily="50" charset="-128"/>
                <a:ea typeface="メイリオ" panose="020B0604030504040204" pitchFamily="50" charset="-128"/>
              </a:rPr>
              <a:t>Hub</a:t>
            </a:r>
            <a:r>
              <a:rPr kumimoji="1" lang="ja-JP" altLang="en-US" sz="1800" dirty="0">
                <a:latin typeface="メイリオ" panose="020B0604030504040204" pitchFamily="50" charset="-128"/>
                <a:ea typeface="メイリオ" panose="020B0604030504040204" pitchFamily="50" charset="-128"/>
              </a:rPr>
              <a:t> 労務管理</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に反映もできます</a:t>
            </a:r>
            <a:endParaRPr kumimoji="1" lang="en-US" altLang="ja-JP" sz="1800" dirty="0">
              <a:latin typeface="メイリオ" panose="020B0604030504040204" pitchFamily="50" charset="-128"/>
              <a:ea typeface="メイリオ" panose="020B0604030504040204" pitchFamily="50" charset="-128"/>
            </a:endParaRPr>
          </a:p>
          <a:p>
            <a:pPr marL="50800"/>
            <a:r>
              <a:rPr kumimoji="1" lang="ja-JP" altLang="en-US" sz="1800" dirty="0">
                <a:latin typeface="メイリオ" panose="020B0604030504040204" pitchFamily="50" charset="-128"/>
                <a:ea typeface="メイリオ" panose="020B0604030504040204" pitchFamily="50" charset="-128"/>
              </a:rPr>
              <a:t>社員コードは必須です</a:t>
            </a:r>
            <a:endParaRPr kumimoji="1" lang="en-US" altLang="ja-JP" sz="1800" dirty="0">
              <a:latin typeface="メイリオ" panose="020B0604030504040204" pitchFamily="50" charset="-128"/>
              <a:ea typeface="メイリオ" panose="020B0604030504040204" pitchFamily="50" charset="-128"/>
            </a:endParaRPr>
          </a:p>
          <a:p>
            <a:pPr marL="50800"/>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登録</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をクリックすると転送が完了します</a:t>
            </a:r>
          </a:p>
        </p:txBody>
      </p:sp>
      <p:sp>
        <p:nvSpPr>
          <p:cNvPr id="9" name="タイトル 1">
            <a:extLst>
              <a:ext uri="{FF2B5EF4-FFF2-40B4-BE49-F238E27FC236}">
                <a16:creationId xmlns:a16="http://schemas.microsoft.com/office/drawing/2014/main" id="{C93F5134-578A-28F0-50F7-C687548E44C8}"/>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solidFill>
                  <a:schemeClr val="tx1"/>
                </a:solidFill>
                <a:latin typeface="メイリオ" panose="020B0604030504040204" pitchFamily="50" charset="-128"/>
                <a:ea typeface="メイリオ" panose="020B0604030504040204" pitchFamily="50" charset="-128"/>
              </a:rPr>
              <a:t>7.</a:t>
            </a:r>
            <a:r>
              <a:rPr kumimoji="1" lang="ja-JP" altLang="en-US" sz="2800" dirty="0">
                <a:solidFill>
                  <a:schemeClr val="tx1"/>
                </a:solidFill>
                <a:latin typeface="メイリオ" panose="020B0604030504040204" pitchFamily="50" charset="-128"/>
                <a:ea typeface="メイリオ" panose="020B0604030504040204" pitchFamily="50" charset="-128"/>
              </a:rPr>
              <a:t>申請された内容を確認</a:t>
            </a:r>
          </a:p>
        </p:txBody>
      </p:sp>
      <p:sp>
        <p:nvSpPr>
          <p:cNvPr id="10" name="テキスト ボックス 9">
            <a:extLst>
              <a:ext uri="{FF2B5EF4-FFF2-40B4-BE49-F238E27FC236}">
                <a16:creationId xmlns:a16="http://schemas.microsoft.com/office/drawing/2014/main" id="{3B5FC081-96F9-8236-45AF-1827F058AD55}"/>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pic>
        <p:nvPicPr>
          <p:cNvPr id="11" name="図 10">
            <a:extLst>
              <a:ext uri="{FF2B5EF4-FFF2-40B4-BE49-F238E27FC236}">
                <a16:creationId xmlns:a16="http://schemas.microsoft.com/office/drawing/2014/main" id="{5958024A-65BE-0A1B-29DE-9A016B146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1467" y="1470594"/>
            <a:ext cx="1064455" cy="500385"/>
          </a:xfrm>
          <a:prstGeom prst="rect">
            <a:avLst/>
          </a:prstGeom>
        </p:spPr>
      </p:pic>
      <p:pic>
        <p:nvPicPr>
          <p:cNvPr id="12" name="図 11">
            <a:extLst>
              <a:ext uri="{FF2B5EF4-FFF2-40B4-BE49-F238E27FC236}">
                <a16:creationId xmlns:a16="http://schemas.microsoft.com/office/drawing/2014/main" id="{C33716A3-33BF-AEE8-02F5-797582C51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168" y="888688"/>
            <a:ext cx="1064455" cy="500385"/>
          </a:xfrm>
          <a:prstGeom prst="rect">
            <a:avLst/>
          </a:prstGeom>
        </p:spPr>
      </p:pic>
      <p:sp>
        <p:nvSpPr>
          <p:cNvPr id="13" name="正方形/長方形 12">
            <a:extLst>
              <a:ext uri="{FF2B5EF4-FFF2-40B4-BE49-F238E27FC236}">
                <a16:creationId xmlns:a16="http://schemas.microsoft.com/office/drawing/2014/main" id="{960F8627-6140-3347-1C73-641A4FDFFAAA}"/>
              </a:ext>
            </a:extLst>
          </p:cNvPr>
          <p:cNvSpPr/>
          <p:nvPr/>
        </p:nvSpPr>
        <p:spPr>
          <a:xfrm>
            <a:off x="5997825" y="2666175"/>
            <a:ext cx="360000" cy="288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B1F8DEA6-BD44-4663-A49F-4A564CA44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996" y="2180947"/>
            <a:ext cx="7184120" cy="4144160"/>
          </a:xfrm>
          <a:prstGeom prst="rect">
            <a:avLst/>
          </a:prstGeom>
        </p:spPr>
      </p:pic>
      <p:pic>
        <p:nvPicPr>
          <p:cNvPr id="15" name="図 14">
            <a:extLst>
              <a:ext uri="{FF2B5EF4-FFF2-40B4-BE49-F238E27FC236}">
                <a16:creationId xmlns:a16="http://schemas.microsoft.com/office/drawing/2014/main" id="{2894DC28-92DB-9BB6-C113-E4EC0F2236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9719" y="2464103"/>
            <a:ext cx="2276793" cy="1648055"/>
          </a:xfrm>
          <a:prstGeom prst="rect">
            <a:avLst/>
          </a:prstGeom>
        </p:spPr>
      </p:pic>
      <p:pic>
        <p:nvPicPr>
          <p:cNvPr id="16" name="図 15">
            <a:extLst>
              <a:ext uri="{FF2B5EF4-FFF2-40B4-BE49-F238E27FC236}">
                <a16:creationId xmlns:a16="http://schemas.microsoft.com/office/drawing/2014/main" id="{46D8379A-2BC4-8BB3-C1B4-5E0AC94765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9108" y="4273123"/>
            <a:ext cx="4734586" cy="1648055"/>
          </a:xfrm>
          <a:prstGeom prst="rect">
            <a:avLst/>
          </a:prstGeom>
        </p:spPr>
      </p:pic>
      <p:sp>
        <p:nvSpPr>
          <p:cNvPr id="17" name="正方形/長方形 16">
            <a:extLst>
              <a:ext uri="{FF2B5EF4-FFF2-40B4-BE49-F238E27FC236}">
                <a16:creationId xmlns:a16="http://schemas.microsoft.com/office/drawing/2014/main" id="{DC905AE2-4B77-588B-47E7-9C1930E6CBB5}"/>
              </a:ext>
            </a:extLst>
          </p:cNvPr>
          <p:cNvSpPr/>
          <p:nvPr/>
        </p:nvSpPr>
        <p:spPr>
          <a:xfrm>
            <a:off x="659051" y="3209259"/>
            <a:ext cx="693153" cy="34304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E52C339-1C27-992D-829C-683536CCCA01}"/>
              </a:ext>
            </a:extLst>
          </p:cNvPr>
          <p:cNvSpPr/>
          <p:nvPr/>
        </p:nvSpPr>
        <p:spPr>
          <a:xfrm>
            <a:off x="897958" y="2524490"/>
            <a:ext cx="295543" cy="31890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3129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DE01AFB-559C-49C2-AF83-836728682562}" type="slidenum">
              <a:rPr kumimoji="1" lang="ja-JP" altLang="en-US" smtClean="0"/>
              <a:t>41</a:t>
            </a:fld>
            <a:endParaRPr kumimoji="1" lang="ja-JP" altLang="en-US"/>
          </a:p>
        </p:txBody>
      </p:sp>
      <p:sp>
        <p:nvSpPr>
          <p:cNvPr id="5" name="タイトル 1"/>
          <p:cNvSpPr>
            <a:spLocks noGrp="1"/>
          </p:cNvSpPr>
          <p:nvPr>
            <p:ph type="title"/>
          </p:nvPr>
        </p:nvSpPr>
        <p:spPr>
          <a:xfrm>
            <a:off x="533996" y="384897"/>
            <a:ext cx="10972800" cy="634082"/>
          </a:xfrm>
        </p:spPr>
        <p:txBody>
          <a:bodyPr>
            <a:normAutofit/>
          </a:bodyPr>
          <a:lstStyle/>
          <a:p>
            <a:r>
              <a:rPr kumimoji="1" lang="ja-JP" altLang="en-US" sz="2800">
                <a:latin typeface="メイリオ" panose="020B0604030504040204" pitchFamily="50" charset="-128"/>
                <a:ea typeface="メイリオ" panose="020B0604030504040204" pitchFamily="50" charset="-128"/>
              </a:rPr>
              <a:t>よくある質問（</a:t>
            </a:r>
            <a:r>
              <a:rPr kumimoji="1" lang="en-US" altLang="ja-JP" sz="2800">
                <a:latin typeface="メイリオ" panose="020B0604030504040204" pitchFamily="50" charset="-128"/>
                <a:ea typeface="メイリオ" panose="020B0604030504040204" pitchFamily="50" charset="-128"/>
              </a:rPr>
              <a:t>1/2</a:t>
            </a:r>
            <a:r>
              <a:rPr kumimoji="1" lang="ja-JP" altLang="en-US" sz="2800">
                <a:latin typeface="メイリオ" panose="020B0604030504040204" pitchFamily="50" charset="-128"/>
                <a:ea typeface="メイリオ" panose="020B0604030504040204" pitchFamily="50" charset="-128"/>
              </a:rPr>
              <a:t>）</a:t>
            </a:r>
          </a:p>
        </p:txBody>
      </p:sp>
      <p:graphicFrame>
        <p:nvGraphicFramePr>
          <p:cNvPr id="6" name="表 5"/>
          <p:cNvGraphicFramePr>
            <a:graphicFrameLocks noGrp="1"/>
          </p:cNvGraphicFramePr>
          <p:nvPr>
            <p:extLst>
              <p:ext uri="{D42A27DB-BD31-4B8C-83A1-F6EECF244321}">
                <p14:modId xmlns:p14="http://schemas.microsoft.com/office/powerpoint/2010/main" val="2989645094"/>
              </p:ext>
            </p:extLst>
          </p:nvPr>
        </p:nvGraphicFramePr>
        <p:xfrm>
          <a:off x="407731" y="941326"/>
          <a:ext cx="11503623" cy="4647944"/>
        </p:xfrm>
        <a:graphic>
          <a:graphicData uri="http://schemas.openxmlformats.org/drawingml/2006/table">
            <a:tbl>
              <a:tblPr firstRow="1" bandRow="1">
                <a:tableStyleId>{5C22544A-7EE6-4342-B048-85BDC9FD1C3A}</a:tableStyleId>
              </a:tblPr>
              <a:tblGrid>
                <a:gridCol w="2902225">
                  <a:extLst>
                    <a:ext uri="{9D8B030D-6E8A-4147-A177-3AD203B41FA5}">
                      <a16:colId xmlns:a16="http://schemas.microsoft.com/office/drawing/2014/main" val="1277977597"/>
                    </a:ext>
                  </a:extLst>
                </a:gridCol>
                <a:gridCol w="8601398">
                  <a:extLst>
                    <a:ext uri="{9D8B030D-6E8A-4147-A177-3AD203B41FA5}">
                      <a16:colId xmlns:a16="http://schemas.microsoft.com/office/drawing/2014/main" val="660451417"/>
                    </a:ext>
                  </a:extLst>
                </a:gridCol>
              </a:tblGrid>
              <a:tr h="420902">
                <a:tc>
                  <a:txBody>
                    <a:bodyPr/>
                    <a:lstStyle/>
                    <a:p>
                      <a:pPr algn="ctr"/>
                      <a:r>
                        <a:rPr kumimoji="1" lang="ja-JP" altLang="en-US" sz="2000" dirty="0">
                          <a:latin typeface="メイリオ" panose="020B0604030504040204" pitchFamily="50" charset="-128"/>
                          <a:ea typeface="メイリオ" panose="020B0604030504040204" pitchFamily="50" charset="-128"/>
                        </a:rPr>
                        <a:t>質問</a:t>
                      </a:r>
                    </a:p>
                  </a:txBody>
                  <a:tcPr/>
                </a:tc>
                <a:tc>
                  <a:txBody>
                    <a:bodyPr/>
                    <a:lstStyle/>
                    <a:p>
                      <a:pPr algn="ctr"/>
                      <a:r>
                        <a:rPr kumimoji="1" lang="ja-JP" altLang="en-US" sz="2000">
                          <a:latin typeface="メイリオ" panose="020B0604030504040204" pitchFamily="50" charset="-128"/>
                          <a:ea typeface="メイリオ" panose="020B0604030504040204" pitchFamily="50" charset="-128"/>
                        </a:rPr>
                        <a:t>回答</a:t>
                      </a:r>
                    </a:p>
                  </a:txBody>
                  <a:tcPr/>
                </a:tc>
                <a:extLst>
                  <a:ext uri="{0D108BD9-81ED-4DB2-BD59-A6C34878D82A}">
                    <a16:rowId xmlns:a16="http://schemas.microsoft.com/office/drawing/2014/main" val="316137891"/>
                  </a:ext>
                </a:extLst>
              </a:tr>
              <a:tr h="437159">
                <a:tc>
                  <a:txBody>
                    <a:bodyPr/>
                    <a:lstStyle/>
                    <a:p>
                      <a:r>
                        <a:rPr kumimoji="1" lang="en-US" altLang="ja-JP" sz="1050" dirty="0">
                          <a:latin typeface="メイリオ" panose="020B0604030504040204" pitchFamily="50" charset="-128"/>
                          <a:ea typeface="メイリオ" panose="020B0604030504040204" pitchFamily="50" charset="-128"/>
                        </a:rPr>
                        <a:t>『</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労務管理</a:t>
                      </a:r>
                      <a:r>
                        <a:rPr kumimoji="1" lang="en-US" altLang="ja-JP" sz="1050" dirty="0">
                          <a:latin typeface="メイリオ" panose="020B0604030504040204" pitchFamily="50" charset="-128"/>
                          <a:ea typeface="メイリオ" panose="020B0604030504040204" pitchFamily="50" charset="-128"/>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とはどのようなサービスなのでしょうか？</a:t>
                      </a:r>
                      <a:endParaRPr lang="ja-JP" altLang="en-US" sz="1050" dirty="0">
                        <a:latin typeface="メイリオ" panose="020B0604030504040204" pitchFamily="50" charset="-128"/>
                        <a:ea typeface="メイリオ" panose="020B0604030504040204" pitchFamily="50" charset="-128"/>
                      </a:endParaRPr>
                    </a:p>
                  </a:txBody>
                  <a:tcPr/>
                </a:tc>
                <a:tc>
                  <a:txBody>
                    <a:bodyPr/>
                    <a:lstStyle/>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労務管理</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は</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給与シリーズ</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と連動させることで、社員が電子申請した労務・人事に関わる社員情報（氏名変更や住所変更、本人連絡先変更など）を収集・管理ができるサービスです。 詳細はリンク先をご確認ください。</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hlinkClick r:id="rId3"/>
                        </a:rPr>
                        <a:t>https://pca.jp/hub/labor.html</a:t>
                      </a:r>
                      <a:endPar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txBody>
                  <a:tcPr/>
                </a:tc>
                <a:extLst>
                  <a:ext uri="{0D108BD9-81ED-4DB2-BD59-A6C34878D82A}">
                    <a16:rowId xmlns:a16="http://schemas.microsoft.com/office/drawing/2014/main" val="3563333689"/>
                  </a:ext>
                </a:extLst>
              </a:tr>
              <a:tr h="770717">
                <a:tc>
                  <a:txBody>
                    <a:bodyPr/>
                    <a:lstStyle/>
                    <a:p>
                      <a:r>
                        <a:rPr kumimoji="1" lang="en-US" altLang="ja-JP" sz="1050" dirty="0">
                          <a:latin typeface="メイリオ" panose="020B0604030504040204" pitchFamily="50" charset="-128"/>
                          <a:ea typeface="メイリオ" panose="020B0604030504040204" pitchFamily="50" charset="-128"/>
                        </a:rPr>
                        <a:t>『PCA Hub </a:t>
                      </a:r>
                      <a:r>
                        <a:rPr kumimoji="1" lang="ja-JP" altLang="en-US" sz="1050" dirty="0">
                          <a:latin typeface="メイリオ" panose="020B0604030504040204" pitchFamily="50" charset="-128"/>
                          <a:ea typeface="メイリオ" panose="020B0604030504040204" pitchFamily="50" charset="-128"/>
                        </a:rPr>
                        <a:t>労務管理</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で申請の承認が完了したかどうかを確認する方法はありますか？</a:t>
                      </a:r>
                    </a:p>
                  </a:txBody>
                  <a:tcPr/>
                </a:tc>
                <a:tc>
                  <a:txBody>
                    <a:bodyPr/>
                    <a:lstStyle/>
                    <a:p>
                      <a:r>
                        <a:rPr kumimoji="1" lang="en-US" altLang="ja-JP" sz="1050" dirty="0">
                          <a:latin typeface="メイリオ" panose="020B0604030504040204" pitchFamily="50" charset="-128"/>
                          <a:ea typeface="メイリオ" panose="020B0604030504040204" pitchFamily="50" charset="-128"/>
                        </a:rPr>
                        <a:t>『</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労務管理</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の申請一覧画面にて確認可能です。</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申請の状況が「完了」となっている場合、システム管理者にて承認済みです。</a:t>
                      </a:r>
                      <a:endParaRPr kumimoji="1"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申請の状況が「提出済み」となっている場合は、システム管理者での承認が完了しておりません。</a:t>
                      </a:r>
                      <a:endParaRPr kumimoji="1"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txBody>
                  <a:tcPr/>
                </a:tc>
                <a:extLst>
                  <a:ext uri="{0D108BD9-81ED-4DB2-BD59-A6C34878D82A}">
                    <a16:rowId xmlns:a16="http://schemas.microsoft.com/office/drawing/2014/main" val="1707043382"/>
                  </a:ext>
                </a:extLst>
              </a:tr>
              <a:tr h="607071">
                <a:tc>
                  <a:txBody>
                    <a:bodyPr/>
                    <a:lstStyle/>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労務管理</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は、</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Windows</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以外のパソコンやタブレット、スマートフォンでも使用できますか。</a:t>
                      </a:r>
                      <a:endParaRPr kumimoji="1" lang="ja-JP" altLang="en-US" sz="1050" dirty="0">
                        <a:latin typeface="メイリオ" panose="020B0604030504040204" pitchFamily="50" charset="-128"/>
                        <a:ea typeface="メイリオ" panose="020B0604030504040204" pitchFamily="50" charset="-128"/>
                      </a:endParaRPr>
                    </a:p>
                  </a:txBody>
                  <a:tcPr/>
                </a:tc>
                <a:tc>
                  <a:txBody>
                    <a:bodyPr/>
                    <a:lstStyle/>
                    <a:p>
                      <a:r>
                        <a:rPr lang="ja-JP" altLang="en-US" sz="1050" b="0" i="0" u="none" strike="noStrike" cap="none" dirty="0">
                          <a:solidFill>
                            <a:schemeClr val="dk1"/>
                          </a:solidFill>
                          <a:effectLst/>
                          <a:latin typeface="メイリオ"/>
                          <a:ea typeface="メイリオ"/>
                          <a:cs typeface="+mn-cs"/>
                          <a:sym typeface="Arial"/>
                        </a:rPr>
                        <a:t>端末の種類を問わず、「</a:t>
                      </a:r>
                      <a:r>
                        <a:rPr lang="en-US" altLang="ja-JP" sz="1050" b="0" i="0" u="none" strike="noStrike" cap="none" dirty="0">
                          <a:solidFill>
                            <a:schemeClr val="dk1"/>
                          </a:solidFill>
                          <a:effectLst/>
                          <a:latin typeface="メイリオ"/>
                          <a:ea typeface="メイリオ"/>
                          <a:cs typeface="+mn-cs"/>
                          <a:sym typeface="Arial"/>
                        </a:rPr>
                        <a:t>Microsoft Edge</a:t>
                      </a:r>
                      <a:r>
                        <a:rPr lang="ja-JP" altLang="en-US" sz="1050" b="0" i="0" u="none" strike="noStrike" cap="none" dirty="0">
                          <a:solidFill>
                            <a:schemeClr val="dk1"/>
                          </a:solidFill>
                          <a:effectLst/>
                          <a:latin typeface="メイリオ"/>
                          <a:ea typeface="メイリオ"/>
                          <a:cs typeface="+mn-cs"/>
                          <a:sym typeface="Arial"/>
                        </a:rPr>
                        <a:t>」「</a:t>
                      </a:r>
                      <a:r>
                        <a:rPr lang="en-US" altLang="ja-JP" sz="1050" b="0" i="0" u="none" strike="noStrike" cap="none" dirty="0">
                          <a:solidFill>
                            <a:schemeClr val="dk1"/>
                          </a:solidFill>
                          <a:effectLst/>
                          <a:latin typeface="メイリオ"/>
                          <a:ea typeface="メイリオ"/>
                          <a:cs typeface="+mn-cs"/>
                          <a:sym typeface="Arial"/>
                        </a:rPr>
                        <a:t>Google Chrome</a:t>
                      </a:r>
                      <a:r>
                        <a:rPr lang="ja-JP" altLang="en-US" sz="1050" b="0" i="0" u="none" strike="noStrike" cap="none" dirty="0">
                          <a:solidFill>
                            <a:schemeClr val="dk1"/>
                          </a:solidFill>
                          <a:effectLst/>
                          <a:latin typeface="メイリオ"/>
                          <a:ea typeface="メイリオ"/>
                          <a:cs typeface="+mn-cs"/>
                          <a:sym typeface="Arial"/>
                        </a:rPr>
                        <a:t>」「</a:t>
                      </a:r>
                      <a:r>
                        <a:rPr lang="en-US" altLang="ja-JP" sz="1050" b="0" i="0" u="none" strike="noStrike" cap="none" dirty="0">
                          <a:solidFill>
                            <a:schemeClr val="dk1"/>
                          </a:solidFill>
                          <a:effectLst/>
                          <a:latin typeface="メイリオ"/>
                          <a:ea typeface="メイリオ"/>
                          <a:cs typeface="+mn-cs"/>
                          <a:sym typeface="Arial"/>
                        </a:rPr>
                        <a:t>Apple Safari</a:t>
                      </a:r>
                      <a:r>
                        <a:rPr lang="ja-JP" altLang="en-US" sz="1050" b="0" i="0" u="none" strike="noStrike" cap="none" dirty="0">
                          <a:solidFill>
                            <a:schemeClr val="dk1"/>
                          </a:solidFill>
                          <a:effectLst/>
                          <a:latin typeface="メイリオ"/>
                          <a:ea typeface="メイリオ"/>
                          <a:cs typeface="+mn-cs"/>
                          <a:sym typeface="Arial"/>
                        </a:rPr>
                        <a:t>」が正常に動作する</a:t>
                      </a:r>
                      <a:r>
                        <a:rPr lang="en-US" altLang="ja-JP" sz="1050" b="0" i="0" u="none" strike="noStrike" cap="none" dirty="0">
                          <a:solidFill>
                            <a:schemeClr val="dk1"/>
                          </a:solidFill>
                          <a:effectLst/>
                          <a:latin typeface="メイリオ"/>
                          <a:ea typeface="メイリオ"/>
                          <a:cs typeface="+mn-cs"/>
                          <a:sym typeface="Arial"/>
                        </a:rPr>
                        <a:t>OS</a:t>
                      </a:r>
                      <a:r>
                        <a:rPr lang="ja-JP" altLang="en-US" sz="1050" b="0" i="0" u="none" strike="noStrike" cap="none" dirty="0">
                          <a:solidFill>
                            <a:schemeClr val="dk1"/>
                          </a:solidFill>
                          <a:effectLst/>
                          <a:latin typeface="メイリオ"/>
                          <a:ea typeface="メイリオ"/>
                          <a:cs typeface="+mn-cs"/>
                          <a:sym typeface="Arial"/>
                        </a:rPr>
                        <a:t>を搭載し、インターネットに接続できる端末であれば</a:t>
                      </a:r>
                      <a:r>
                        <a:rPr lang="en-US" altLang="ja-JP" sz="1050" b="0" i="0" u="none" strike="noStrike" cap="none" dirty="0">
                          <a:solidFill>
                            <a:schemeClr val="dk1"/>
                          </a:solidFill>
                          <a:effectLst/>
                          <a:latin typeface="メイリオ"/>
                          <a:ea typeface="メイリオ"/>
                          <a:cs typeface="+mn-cs"/>
                          <a:sym typeface="Arial"/>
                        </a:rPr>
                        <a:t>Windows</a:t>
                      </a:r>
                      <a:r>
                        <a:rPr lang="ja-JP" altLang="en-US" sz="1050" b="0" i="0" u="none" strike="noStrike" cap="none" dirty="0">
                          <a:solidFill>
                            <a:schemeClr val="dk1"/>
                          </a:solidFill>
                          <a:effectLst/>
                          <a:latin typeface="メイリオ"/>
                          <a:ea typeface="メイリオ"/>
                          <a:cs typeface="+mn-cs"/>
                          <a:sym typeface="Arial"/>
                        </a:rPr>
                        <a:t>以外でもご利用いただけます。</a:t>
                      </a:r>
                      <a:br>
                        <a:rPr lang="ja-JP" altLang="en-US" sz="1050" dirty="0">
                          <a:latin typeface="メイリオ"/>
                          <a:ea typeface="メイリオ"/>
                        </a:rPr>
                      </a:br>
                      <a:r>
                        <a:rPr lang="ja-JP" altLang="en-US" sz="1050" b="0" i="0" u="none" strike="noStrike" cap="none" dirty="0">
                          <a:solidFill>
                            <a:schemeClr val="dk1"/>
                          </a:solidFill>
                          <a:effectLst/>
                          <a:latin typeface="メイリオ"/>
                          <a:ea typeface="メイリオ"/>
                          <a:cs typeface="+mn-cs"/>
                          <a:sym typeface="Arial"/>
                        </a:rPr>
                        <a:t>スマートフォンでの利用も基本的には可能ですが、端末によっては画面表示が正しくされない可能性もあります。</a:t>
                      </a:r>
                      <a:endParaRPr kumimoji="1" lang="ja-JP" altLang="en-US" sz="1050" dirty="0">
                        <a:latin typeface="メイリオ"/>
                        <a:ea typeface="メイリオ"/>
                      </a:endParaRPr>
                    </a:p>
                  </a:txBody>
                  <a:tcPr/>
                </a:tc>
                <a:extLst>
                  <a:ext uri="{0D108BD9-81ED-4DB2-BD59-A6C34878D82A}">
                    <a16:rowId xmlns:a16="http://schemas.microsoft.com/office/drawing/2014/main" val="4087901051"/>
                  </a:ext>
                </a:extLst>
              </a:tr>
              <a:tr h="1117010">
                <a:tc>
                  <a:txBody>
                    <a:bodyPr/>
                    <a:lstStyle/>
                    <a:p>
                      <a:r>
                        <a:rPr lang="en-US" altLang="ja-JP" sz="1050" b="0" i="0" u="none" strike="noStrike" cap="none" dirty="0">
                          <a:solidFill>
                            <a:schemeClr val="dk1"/>
                          </a:solidFill>
                          <a:effectLst/>
                          <a:latin typeface="メイリオ"/>
                          <a:ea typeface="メイリオ"/>
                          <a:cs typeface="+mn-cs"/>
                          <a:sym typeface="Arial"/>
                        </a:rPr>
                        <a:t>『PCA Hub </a:t>
                      </a:r>
                      <a:r>
                        <a:rPr lang="en-US" altLang="ja-JP" sz="1050" b="0" i="0" u="none" strike="noStrike" cap="none" dirty="0" err="1">
                          <a:solidFill>
                            <a:schemeClr val="dk1"/>
                          </a:solidFill>
                          <a:effectLst/>
                          <a:latin typeface="メイリオ"/>
                          <a:ea typeface="メイリオ"/>
                          <a:cs typeface="+mn-cs"/>
                          <a:sym typeface="Arial"/>
                        </a:rPr>
                        <a:t>eDOC</a:t>
                      </a:r>
                      <a:r>
                        <a:rPr lang="en-US" altLang="ja-JP" sz="1050" b="0" i="0" u="none" strike="noStrike" cap="none" dirty="0">
                          <a:solidFill>
                            <a:schemeClr val="dk1"/>
                          </a:solidFill>
                          <a:effectLst/>
                          <a:latin typeface="メイリオ"/>
                          <a:ea typeface="メイリオ"/>
                          <a:cs typeface="+mn-cs"/>
                          <a:sym typeface="Arial"/>
                        </a:rPr>
                        <a:t>』『PCA Hub </a:t>
                      </a:r>
                      <a:r>
                        <a:rPr lang="ja-JP" altLang="en-US" sz="1050" b="0" i="0" u="none" strike="noStrike" cap="none" dirty="0">
                          <a:solidFill>
                            <a:schemeClr val="dk1"/>
                          </a:solidFill>
                          <a:effectLst/>
                          <a:latin typeface="メイリオ"/>
                          <a:ea typeface="メイリオ"/>
                          <a:cs typeface="+mn-cs"/>
                          <a:sym typeface="Arial"/>
                        </a:rPr>
                        <a:t>給与明細</a:t>
                      </a:r>
                      <a:r>
                        <a:rPr lang="en-US" altLang="ja-JP" sz="1050" b="0" i="0" u="none" strike="noStrike" cap="none" dirty="0">
                          <a:solidFill>
                            <a:schemeClr val="dk1"/>
                          </a:solidFill>
                          <a:effectLst/>
                          <a:latin typeface="メイリオ"/>
                          <a:ea typeface="メイリオ"/>
                          <a:cs typeface="+mn-cs"/>
                          <a:sym typeface="Arial"/>
                        </a:rPr>
                        <a:t>』『PCA Hub </a:t>
                      </a:r>
                      <a:r>
                        <a:rPr lang="ja-JP" altLang="en-US" sz="1050" b="0" i="0" u="none" strike="noStrike" cap="none" dirty="0">
                          <a:solidFill>
                            <a:schemeClr val="dk1"/>
                          </a:solidFill>
                          <a:effectLst/>
                          <a:latin typeface="メイリオ"/>
                          <a:ea typeface="メイリオ"/>
                          <a:cs typeface="+mn-cs"/>
                          <a:sym typeface="Arial"/>
                        </a:rPr>
                        <a:t>取引明細</a:t>
                      </a:r>
                      <a:r>
                        <a:rPr lang="en-US" altLang="ja-JP" sz="1050" b="0" i="0" u="none" strike="noStrike" cap="none" dirty="0">
                          <a:solidFill>
                            <a:schemeClr val="dk1"/>
                          </a:solidFill>
                          <a:effectLst/>
                          <a:latin typeface="メイリオ"/>
                          <a:ea typeface="メイリオ"/>
                          <a:cs typeface="+mn-cs"/>
                          <a:sym typeface="Arial"/>
                        </a:rPr>
                        <a:t>』『PCA Hub </a:t>
                      </a:r>
                      <a:r>
                        <a:rPr lang="ja-JP" altLang="en-US" sz="1050" b="0" i="0" u="none" strike="noStrike" cap="none" dirty="0">
                          <a:solidFill>
                            <a:schemeClr val="dk1"/>
                          </a:solidFill>
                          <a:effectLst/>
                          <a:latin typeface="メイリオ"/>
                          <a:ea typeface="メイリオ"/>
                          <a:cs typeface="+mn-cs"/>
                          <a:sym typeface="Arial"/>
                        </a:rPr>
                        <a:t>年末調整</a:t>
                      </a:r>
                      <a:r>
                        <a:rPr lang="en-US" altLang="ja-JP" sz="1050" b="0" i="0" u="none" strike="noStrike" cap="none" dirty="0">
                          <a:solidFill>
                            <a:schemeClr val="dk1"/>
                          </a:solidFill>
                          <a:effectLst/>
                          <a:latin typeface="メイリオ"/>
                          <a:ea typeface="メイリオ"/>
                          <a:cs typeface="+mn-cs"/>
                          <a:sym typeface="Arial"/>
                        </a:rPr>
                        <a:t>』『PCA Hub </a:t>
                      </a:r>
                      <a:r>
                        <a:rPr lang="ja-JP" altLang="en-US" sz="1050" b="0" i="0" u="none" strike="noStrike" cap="none" dirty="0">
                          <a:solidFill>
                            <a:schemeClr val="dk1"/>
                          </a:solidFill>
                          <a:effectLst/>
                          <a:latin typeface="メイリオ"/>
                          <a:ea typeface="メイリオ"/>
                          <a:cs typeface="+mn-cs"/>
                          <a:sym typeface="Arial"/>
                        </a:rPr>
                        <a:t>労務管理</a:t>
                      </a:r>
                      <a:r>
                        <a:rPr lang="en-US" altLang="ja-JP" sz="1050" b="0" i="0" u="none" strike="noStrike" cap="none" dirty="0">
                          <a:solidFill>
                            <a:schemeClr val="dk1"/>
                          </a:solidFill>
                          <a:effectLst/>
                          <a:latin typeface="メイリオ"/>
                          <a:ea typeface="メイリオ"/>
                          <a:cs typeface="+mn-cs"/>
                          <a:sym typeface="Arial"/>
                        </a:rPr>
                        <a:t>』</a:t>
                      </a:r>
                      <a:r>
                        <a:rPr lang="ja-JP" altLang="en-US" sz="1050" b="0" i="0" u="none" strike="noStrike" cap="none" dirty="0">
                          <a:solidFill>
                            <a:schemeClr val="dk1"/>
                          </a:solidFill>
                          <a:effectLst/>
                          <a:latin typeface="メイリオ"/>
                          <a:ea typeface="メイリオ"/>
                          <a:cs typeface="+mn-cs"/>
                          <a:sym typeface="Arial"/>
                        </a:rPr>
                        <a:t>にアクセスすると、「次回から自動的にログインする」にチェックを付けているにもかかわらず毎回ログイン画面が表示されます。</a:t>
                      </a:r>
                      <a:endParaRPr kumimoji="1" lang="ja-JP" altLang="en-US" sz="1050" dirty="0">
                        <a:latin typeface="メイリオ"/>
                        <a:ea typeface="メイリオ"/>
                      </a:endParaRPr>
                    </a:p>
                  </a:txBody>
                  <a:tcPr/>
                </a:tc>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前回の利用時にログアウトをしていないにも関わらず都度ログインを求められる場合は、ログイン画面そのものをブラウザのブックマーク（お気に入り）に登録している可能性があります。</a:t>
                      </a: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お気に入り登録はポータルサイトなどログイン後の画面で行い、そちらからアクセスしてみてください。</a:t>
                      </a:r>
                      <a:b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b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それ以外の場合は、ブラウザ側の設定の可能性が考えられます。</a:t>
                      </a: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パスワードなどは</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cookie</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に保存されますので、セキュリティやブラウザで</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cookie</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が保存されないような設定になっていないかをご確認ください。</a:t>
                      </a:r>
                    </a:p>
                  </a:txBody>
                  <a:tcPr/>
                </a:tc>
                <a:extLst>
                  <a:ext uri="{0D108BD9-81ED-4DB2-BD59-A6C34878D82A}">
                    <a16:rowId xmlns:a16="http://schemas.microsoft.com/office/drawing/2014/main" val="3774654653"/>
                  </a:ext>
                </a:extLst>
              </a:tr>
              <a:tr h="1295085">
                <a:tc>
                  <a:txBody>
                    <a:bodyPr/>
                    <a:lstStyle/>
                    <a:p>
                      <a:r>
                        <a:rPr lang="ja-JP" altLang="en-US" sz="1050" b="0" i="0" u="none" strike="noStrike" cap="none" dirty="0">
                          <a:solidFill>
                            <a:schemeClr val="tx1"/>
                          </a:solidFill>
                          <a:effectLst/>
                          <a:latin typeface="メイリオ" panose="020B0604030504040204" pitchFamily="50" charset="-128"/>
                          <a:ea typeface="メイリオ" panose="020B0604030504040204" pitchFamily="50" charset="-128"/>
                          <a:cs typeface="+mn-cs"/>
                          <a:sym typeface="Arial"/>
                        </a:rPr>
                        <a:t>ログイン時の二段階認証は必要ですか。</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a:tc>
                <a:tc>
                  <a:txBody>
                    <a:bodyPr/>
                    <a:lstStyle/>
                    <a:p>
                      <a:pPr marL="0" lvl="0" indent="0" algn="l">
                        <a:lnSpc>
                          <a:spcPct val="100000"/>
                        </a:lnSpc>
                        <a:buNone/>
                      </a:pPr>
                      <a:r>
                        <a:rPr lang="en-US" altLang="ja-JP" sz="1050" b="0" i="0" u="none" strike="noStrike" cap="none" baseline="0" noProof="0" dirty="0">
                          <a:solidFill>
                            <a:srgbClr val="000000"/>
                          </a:solidFill>
                          <a:effectLst/>
                          <a:latin typeface="メイリオ"/>
                          <a:ea typeface="メイリオ"/>
                        </a:rPr>
                        <a:t>【</a:t>
                      </a:r>
                      <a:r>
                        <a:rPr lang="ja-JP" sz="1050" b="0" i="0" u="none" strike="noStrike" cap="none" baseline="0" noProof="0" dirty="0">
                          <a:solidFill>
                            <a:srgbClr val="000000"/>
                          </a:solidFill>
                          <a:effectLst/>
                          <a:latin typeface="メイリオ"/>
                          <a:ea typeface="メイリオ"/>
                        </a:rPr>
                        <a:t>パスキーが未設定で、メール認証で２段階ログイン</a:t>
                      </a:r>
                      <a:r>
                        <a:rPr lang="ja-JP" altLang="en-US" sz="1050" b="0" i="0" u="none" strike="noStrike" cap="none" baseline="0" noProof="0" dirty="0">
                          <a:solidFill>
                            <a:srgbClr val="000000"/>
                          </a:solidFill>
                          <a:effectLst/>
                          <a:latin typeface="メイリオ"/>
                          <a:ea typeface="メイリオ"/>
                        </a:rPr>
                        <a:t>に</a:t>
                      </a:r>
                      <a:r>
                        <a:rPr lang="ja-JP" sz="1050" b="0" i="0" u="none" strike="noStrike" cap="none" baseline="0" noProof="0" dirty="0">
                          <a:solidFill>
                            <a:srgbClr val="000000"/>
                          </a:solidFill>
                          <a:effectLst/>
                          <a:latin typeface="メイリオ"/>
                          <a:ea typeface="メイリオ"/>
                        </a:rPr>
                        <a:t>進んだ場合</a:t>
                      </a:r>
                      <a:r>
                        <a:rPr lang="en-US" altLang="ja-JP" sz="1050" b="0" i="0" u="none" strike="noStrike" cap="none" baseline="0" noProof="0" dirty="0">
                          <a:solidFill>
                            <a:srgbClr val="000000"/>
                          </a:solidFill>
                          <a:effectLst/>
                          <a:latin typeface="メイリオ"/>
                          <a:ea typeface="メイリオ"/>
                        </a:rPr>
                        <a:t>】</a:t>
                      </a:r>
                      <a:endParaRPr lang="ja-JP" altLang="en-US" dirty="0"/>
                    </a:p>
                    <a:p>
                      <a:pPr marL="0" lvl="0" indent="0" algn="l">
                        <a:lnSpc>
                          <a:spcPct val="100000"/>
                        </a:lnSpc>
                        <a:buNone/>
                      </a:pPr>
                      <a:r>
                        <a:rPr lang="ja-JP" sz="1050" b="0" i="0" u="none" strike="noStrike" cap="none" baseline="0" noProof="0" dirty="0">
                          <a:solidFill>
                            <a:srgbClr val="000000"/>
                          </a:solidFill>
                          <a:effectLst/>
                          <a:latin typeface="メイリオ"/>
                          <a:ea typeface="メイリオ"/>
                        </a:rPr>
                        <a:t>２段階認証が必要です。</a:t>
                      </a:r>
                      <a:endParaRPr lang="ja-JP" dirty="0"/>
                    </a:p>
                    <a:p>
                      <a:pPr marL="0" lvl="0" indent="0" algn="l">
                        <a:lnSpc>
                          <a:spcPct val="100000"/>
                        </a:lnSpc>
                        <a:buNone/>
                      </a:pPr>
                      <a:r>
                        <a:rPr lang="ja-JP" sz="1050" b="0" i="0" u="none" strike="noStrike" cap="none" baseline="0" noProof="0" dirty="0">
                          <a:solidFill>
                            <a:srgbClr val="000000"/>
                          </a:solidFill>
                          <a:effectLst/>
                          <a:latin typeface="メイリオ"/>
                          <a:ea typeface="メイリオ"/>
                        </a:rPr>
                        <a:t>ログイン画面で、ログイン名またはメールアドレスを入力し［次へ］で進みます。</a:t>
                      </a:r>
                      <a:endParaRPr lang="ja-JP" dirty="0"/>
                    </a:p>
                    <a:p>
                      <a:pPr marL="0" lvl="0" indent="0" algn="l">
                        <a:lnSpc>
                          <a:spcPct val="100000"/>
                        </a:lnSpc>
                        <a:buNone/>
                      </a:pPr>
                      <a:endParaRPr lang="ja-JP" sz="1050" b="0" i="0" u="none" strike="noStrike" cap="none" baseline="0" noProof="0" dirty="0">
                        <a:solidFill>
                          <a:srgbClr val="000000"/>
                        </a:solidFill>
                        <a:effectLst/>
                        <a:latin typeface="メイリオ"/>
                        <a:ea typeface="メイリオ"/>
                      </a:endParaRPr>
                    </a:p>
                    <a:p>
                      <a:pPr marL="0" lvl="0" indent="0" algn="l">
                        <a:lnSpc>
                          <a:spcPct val="100000"/>
                        </a:lnSpc>
                        <a:buNone/>
                      </a:pPr>
                      <a:r>
                        <a:rPr lang="en-US" altLang="ja-JP" sz="1100" b="0" i="0" u="none" strike="noStrike" cap="none" baseline="0" noProof="0" dirty="0">
                          <a:solidFill>
                            <a:srgbClr val="000000"/>
                          </a:solidFill>
                          <a:effectLst/>
                          <a:latin typeface="Meiryo"/>
                        </a:rPr>
                        <a:t>【</a:t>
                      </a:r>
                      <a:r>
                        <a:rPr lang="ja-JP" altLang="en-US" sz="1050" b="0" i="0" u="none" strike="noStrike" cap="none" baseline="0" noProof="0" dirty="0">
                          <a:solidFill>
                            <a:srgbClr val="000000"/>
                          </a:solidFill>
                          <a:effectLst/>
                          <a:latin typeface="メイリオ"/>
                          <a:ea typeface="メイリオ"/>
                        </a:rPr>
                        <a:t>パスキーを設定している場合】</a:t>
                      </a:r>
                      <a:endParaRPr lang="ja-JP" altLang="en-US" dirty="0"/>
                    </a:p>
                    <a:p>
                      <a:pPr marL="0" lvl="0" indent="0" algn="l">
                        <a:lnSpc>
                          <a:spcPct val="100000"/>
                        </a:lnSpc>
                        <a:buNone/>
                      </a:pPr>
                      <a:r>
                        <a:rPr lang="ja-JP" altLang="en-US" sz="1050" b="0" i="0" u="none" strike="noStrike" cap="none" baseline="0" noProof="0" dirty="0">
                          <a:solidFill>
                            <a:srgbClr val="000000"/>
                          </a:solidFill>
                          <a:effectLst/>
                          <a:latin typeface="メイリオ"/>
                          <a:ea typeface="メイリオ"/>
                        </a:rPr>
                        <a:t>パスキーでログインした場合、２段階認証は不要です。</a:t>
                      </a:r>
                      <a:endParaRPr lang="ja-JP" altLang="en-US" dirty="0"/>
                    </a:p>
                    <a:p>
                      <a:pPr marL="0" lvl="0" indent="0" algn="l">
                        <a:lnSpc>
                          <a:spcPct val="100000"/>
                        </a:lnSpc>
                        <a:buNone/>
                      </a:pPr>
                      <a:r>
                        <a:rPr lang="ja-JP" altLang="en-US" sz="1050" b="0" i="0" u="none" strike="noStrike" cap="none" baseline="0" noProof="0" dirty="0">
                          <a:solidFill>
                            <a:srgbClr val="000000"/>
                          </a:solidFill>
                          <a:effectLst/>
                          <a:latin typeface="メイリオ"/>
                          <a:ea typeface="メイリオ"/>
                        </a:rPr>
                        <a:t>ログイン画面で、ログイン名またはメールアドレスを入力し［次へ］で進みます。</a:t>
                      </a:r>
                      <a:endParaRPr lang="ja-JP" altLang="en-US" dirty="0"/>
                    </a:p>
                  </a:txBody>
                  <a:tcPr/>
                </a:tc>
                <a:extLst>
                  <a:ext uri="{0D108BD9-81ED-4DB2-BD59-A6C34878D82A}">
                    <a16:rowId xmlns:a16="http://schemas.microsoft.com/office/drawing/2014/main" val="3319474768"/>
                  </a:ext>
                </a:extLst>
              </a:tr>
            </a:tbl>
          </a:graphicData>
        </a:graphic>
      </p:graphicFrame>
    </p:spTree>
    <p:extLst>
      <p:ext uri="{BB962C8B-B14F-4D97-AF65-F5344CB8AC3E}">
        <p14:creationId xmlns:p14="http://schemas.microsoft.com/office/powerpoint/2010/main" val="1700266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DE01AFB-559C-49C2-AF83-836728682562}" type="slidenum">
              <a:rPr kumimoji="1" lang="ja-JP" altLang="en-US" smtClean="0"/>
              <a:t>42</a:t>
            </a:fld>
            <a:endParaRPr kumimoji="1" lang="ja-JP" altLang="en-US"/>
          </a:p>
        </p:txBody>
      </p:sp>
      <p:sp>
        <p:nvSpPr>
          <p:cNvPr id="5" name="タイトル 1"/>
          <p:cNvSpPr>
            <a:spLocks noGrp="1"/>
          </p:cNvSpPr>
          <p:nvPr>
            <p:ph type="title"/>
          </p:nvPr>
        </p:nvSpPr>
        <p:spPr>
          <a:xfrm>
            <a:off x="533996" y="384897"/>
            <a:ext cx="10972800" cy="634082"/>
          </a:xfrm>
        </p:spPr>
        <p:txBody>
          <a:bodyPr>
            <a:normAutofit/>
          </a:bodyPr>
          <a:lstStyle/>
          <a:p>
            <a:r>
              <a:rPr kumimoji="1" lang="ja-JP" altLang="en-US" sz="2800">
                <a:latin typeface="メイリオ" panose="020B0604030504040204" pitchFamily="50" charset="-128"/>
                <a:ea typeface="メイリオ" panose="020B0604030504040204" pitchFamily="50" charset="-128"/>
              </a:rPr>
              <a:t>よくある質問（</a:t>
            </a:r>
            <a:r>
              <a:rPr kumimoji="1" lang="en-US" altLang="ja-JP" sz="2800">
                <a:latin typeface="メイリオ" panose="020B0604030504040204" pitchFamily="50" charset="-128"/>
                <a:ea typeface="メイリオ" panose="020B0604030504040204" pitchFamily="50" charset="-128"/>
              </a:rPr>
              <a:t>2/2</a:t>
            </a:r>
            <a:r>
              <a:rPr kumimoji="1" lang="ja-JP" altLang="en-US" sz="2800">
                <a:latin typeface="メイリオ" panose="020B0604030504040204" pitchFamily="50" charset="-128"/>
                <a:ea typeface="メイリオ" panose="020B0604030504040204" pitchFamily="50" charset="-128"/>
              </a:rPr>
              <a:t>）</a:t>
            </a:r>
          </a:p>
        </p:txBody>
      </p:sp>
      <p:graphicFrame>
        <p:nvGraphicFramePr>
          <p:cNvPr id="6" name="表 5"/>
          <p:cNvGraphicFramePr>
            <a:graphicFrameLocks noGrp="1"/>
          </p:cNvGraphicFramePr>
          <p:nvPr>
            <p:extLst>
              <p:ext uri="{D42A27DB-BD31-4B8C-83A1-F6EECF244321}">
                <p14:modId xmlns:p14="http://schemas.microsoft.com/office/powerpoint/2010/main" val="3237236886"/>
              </p:ext>
            </p:extLst>
          </p:nvPr>
        </p:nvGraphicFramePr>
        <p:xfrm>
          <a:off x="344189" y="875898"/>
          <a:ext cx="11503621" cy="3038913"/>
        </p:xfrm>
        <a:graphic>
          <a:graphicData uri="http://schemas.openxmlformats.org/drawingml/2006/table">
            <a:tbl>
              <a:tblPr firstRow="1" bandRow="1">
                <a:tableStyleId>{5C22544A-7EE6-4342-B048-85BDC9FD1C3A}</a:tableStyleId>
              </a:tblPr>
              <a:tblGrid>
                <a:gridCol w="3681779">
                  <a:extLst>
                    <a:ext uri="{9D8B030D-6E8A-4147-A177-3AD203B41FA5}">
                      <a16:colId xmlns:a16="http://schemas.microsoft.com/office/drawing/2014/main" val="1277977597"/>
                    </a:ext>
                  </a:extLst>
                </a:gridCol>
                <a:gridCol w="7821842">
                  <a:extLst>
                    <a:ext uri="{9D8B030D-6E8A-4147-A177-3AD203B41FA5}">
                      <a16:colId xmlns:a16="http://schemas.microsoft.com/office/drawing/2014/main" val="660451417"/>
                    </a:ext>
                  </a:extLst>
                </a:gridCol>
              </a:tblGrid>
              <a:tr h="382073">
                <a:tc>
                  <a:txBody>
                    <a:bodyPr/>
                    <a:lstStyle/>
                    <a:p>
                      <a:pPr algn="ctr"/>
                      <a:r>
                        <a:rPr kumimoji="1" lang="ja-JP" altLang="en-US" sz="2000">
                          <a:latin typeface="メイリオ" panose="020B0604030504040204" pitchFamily="50" charset="-128"/>
                          <a:ea typeface="メイリオ" panose="020B0604030504040204" pitchFamily="50" charset="-128"/>
                        </a:rPr>
                        <a:t>質問</a:t>
                      </a:r>
                    </a:p>
                  </a:txBody>
                  <a:tcPr/>
                </a:tc>
                <a:tc>
                  <a:txBody>
                    <a:bodyPr/>
                    <a:lstStyle/>
                    <a:p>
                      <a:pPr algn="ctr"/>
                      <a:r>
                        <a:rPr kumimoji="1" lang="ja-JP" altLang="en-US" sz="2000">
                          <a:latin typeface="メイリオ" panose="020B0604030504040204" pitchFamily="50" charset="-128"/>
                          <a:ea typeface="メイリオ" panose="020B0604030504040204" pitchFamily="50" charset="-128"/>
                        </a:rPr>
                        <a:t>回答</a:t>
                      </a:r>
                    </a:p>
                  </a:txBody>
                  <a:tcPr/>
                </a:tc>
                <a:extLst>
                  <a:ext uri="{0D108BD9-81ED-4DB2-BD59-A6C34878D82A}">
                    <a16:rowId xmlns:a16="http://schemas.microsoft.com/office/drawing/2014/main" val="316137891"/>
                  </a:ext>
                </a:extLst>
              </a:tr>
              <a:tr h="880891">
                <a:tc>
                  <a:txBody>
                    <a:bodyPr/>
                    <a:lstStyle/>
                    <a:p>
                      <a:r>
                        <a:rPr kumimoji="1" lang="en-US" altLang="ja-JP" sz="1050" dirty="0">
                          <a:latin typeface="メイリオ" panose="020B0604030504040204" pitchFamily="50" charset="-128"/>
                          <a:ea typeface="メイリオ" panose="020B0604030504040204" pitchFamily="50" charset="-128"/>
                        </a:rPr>
                        <a:t>『PCA Hub </a:t>
                      </a:r>
                      <a:r>
                        <a:rPr kumimoji="1" lang="ja-JP" altLang="en-US" sz="1050" dirty="0">
                          <a:latin typeface="メイリオ" panose="020B0604030504040204" pitchFamily="50" charset="-128"/>
                          <a:ea typeface="メイリオ" panose="020B0604030504040204" pitchFamily="50" charset="-128"/>
                        </a:rPr>
                        <a:t>労務管理</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で申請可能な情報は何ですか？</a:t>
                      </a:r>
                      <a:endParaRPr kumimoji="1" lang="ja-JP" altLang="en-US" sz="1050" dirty="0">
                        <a:latin typeface="メイリオ"/>
                        <a:ea typeface="メイリオ"/>
                      </a:endParaRPr>
                    </a:p>
                  </a:txBody>
                  <a:tcPr/>
                </a:tc>
                <a:tc>
                  <a:txBody>
                    <a:bodyPr/>
                    <a:lstStyle/>
                    <a:p>
                      <a:r>
                        <a:rPr kumimoji="1" lang="en-US" altLang="ja-JP" sz="1050" dirty="0">
                          <a:latin typeface="メイリオ" panose="020B0604030504040204" pitchFamily="50" charset="-128"/>
                          <a:ea typeface="メイリオ" panose="020B0604030504040204" pitchFamily="50" charset="-128"/>
                        </a:rPr>
                        <a:t>『PCA Hub </a:t>
                      </a:r>
                      <a:r>
                        <a:rPr kumimoji="1" lang="ja-JP" altLang="en-US" sz="1050" dirty="0">
                          <a:latin typeface="メイリオ" panose="020B0604030504040204" pitchFamily="50" charset="-128"/>
                          <a:ea typeface="メイリオ" panose="020B0604030504040204" pitchFamily="50" charset="-128"/>
                        </a:rPr>
                        <a:t>労務管理</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では、</a:t>
                      </a:r>
                      <a:r>
                        <a:rPr lang="zh-TW"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氏名変更、住所変更、</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本人連絡先・緊急連絡先変更、</a:t>
                      </a:r>
                      <a:r>
                        <a:rPr lang="zh-TW"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通勤経路変更、扶養家族変更</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、口座情報変更、雇用契約書の合意・承認、入社手続きに対応しています。</a:t>
                      </a:r>
                      <a:endPar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p>
                      <a:endPar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p>
                      <a:endParaRPr lang="en-US" altLang="ja-JP" sz="1050" b="1" dirty="0">
                        <a:solidFill>
                          <a:srgbClr val="FF0000"/>
                        </a:solidFill>
                      </a:endParaRPr>
                    </a:p>
                  </a:txBody>
                  <a:tcPr/>
                </a:tc>
                <a:extLst>
                  <a:ext uri="{0D108BD9-81ED-4DB2-BD59-A6C34878D82A}">
                    <a16:rowId xmlns:a16="http://schemas.microsoft.com/office/drawing/2014/main" val="986120460"/>
                  </a:ext>
                </a:extLst>
              </a:tr>
              <a:tr h="880891">
                <a:tc>
                  <a:txBody>
                    <a:bodyPr/>
                    <a:lstStyle/>
                    <a:p>
                      <a:r>
                        <a:rPr kumimoji="1" lang="en-US" altLang="ja-JP" sz="1050" dirty="0">
                          <a:latin typeface="メイリオ" panose="020B0604030504040204" pitchFamily="50" charset="-128"/>
                          <a:ea typeface="メイリオ" panose="020B0604030504040204" pitchFamily="50" charset="-128"/>
                        </a:rPr>
                        <a:t>『PCA Hub </a:t>
                      </a:r>
                      <a:r>
                        <a:rPr kumimoji="1" lang="ja-JP" altLang="en-US" sz="1050" dirty="0">
                          <a:latin typeface="メイリオ" panose="020B0604030504040204" pitchFamily="50" charset="-128"/>
                          <a:ea typeface="メイリオ" panose="020B0604030504040204" pitchFamily="50" charset="-128"/>
                        </a:rPr>
                        <a:t>労務管理</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で申請の承認が完了したかどうかを確認する方法はありますか？</a:t>
                      </a:r>
                    </a:p>
                  </a:txBody>
                  <a:tcPr/>
                </a:tc>
                <a:tc>
                  <a:txBody>
                    <a:bodyPr/>
                    <a:lstStyle/>
                    <a:p>
                      <a:r>
                        <a:rPr kumimoji="1" lang="en-US" altLang="ja-JP" sz="1050" dirty="0">
                          <a:latin typeface="メイリオ" panose="020B0604030504040204" pitchFamily="50" charset="-128"/>
                          <a:ea typeface="メイリオ" panose="020B0604030504040204" pitchFamily="50" charset="-128"/>
                        </a:rPr>
                        <a:t>『</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労務管理</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の申請一覧画面にて確認可能です。</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申請の状況が「完了」となっている場合、システム管理者にて承認済みです。</a:t>
                      </a:r>
                      <a:endParaRPr kumimoji="1"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申請の状況が「提出済み」となっている場合は、システム管理者での承認が完了しておりません。</a:t>
                      </a:r>
                      <a:endParaRPr kumimoji="1"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txBody>
                  <a:tcPr/>
                </a:tc>
                <a:extLst>
                  <a:ext uri="{0D108BD9-81ED-4DB2-BD59-A6C34878D82A}">
                    <a16:rowId xmlns:a16="http://schemas.microsoft.com/office/drawing/2014/main" val="2604762104"/>
                  </a:ext>
                </a:extLst>
              </a:tr>
              <a:tr h="880891">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マニュアルはどこにありますか。</a:t>
                      </a:r>
                      <a:endParaRPr kumimoji="1" lang="ja-JP" altLang="en-US" sz="1050" b="0" dirty="0">
                        <a:latin typeface="メイリオ" panose="020B0604030504040204" pitchFamily="50" charset="-128"/>
                        <a:ea typeface="メイリオ" panose="020B0604030504040204" pitchFamily="50" charset="-128"/>
                      </a:endParaRPr>
                    </a:p>
                  </a:txBody>
                  <a:tcPr/>
                </a:tc>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マニュアルは、次のリンク先をご覧ください。</a:t>
                      </a:r>
                      <a:endPar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p>
                      <a:r>
                        <a:rPr lang="en-US" altLang="ja-JP" sz="1050" b="0" i="0" u="none" strike="noStrike" cap="none" dirty="0">
                          <a:solidFill>
                            <a:schemeClr val="dk1"/>
                          </a:solidFill>
                          <a:effectLst/>
                          <a:latin typeface="メイリオ"/>
                          <a:ea typeface="メイリオ"/>
                          <a:cs typeface="+mn-cs"/>
                          <a:sym typeface="Arial"/>
                          <a:hlinkClick r:id="rId3"/>
                        </a:rPr>
                        <a:t>https://pca.jp/area_support/manual/labor/staff/staff1.html</a:t>
                      </a:r>
                      <a:endParaRPr lang="en-US" altLang="ja-JP" sz="1050" b="0" i="0" u="none" strike="noStrike" cap="none" dirty="0">
                        <a:solidFill>
                          <a:schemeClr val="dk1"/>
                        </a:solidFill>
                        <a:effectLst/>
                        <a:latin typeface="メイリオ"/>
                        <a:ea typeface="メイリオ"/>
                        <a:cs typeface="+mn-cs"/>
                        <a:sym typeface="Arial"/>
                      </a:endParaRPr>
                    </a:p>
                    <a:p>
                      <a:r>
                        <a:rPr lang="ja-JP" altLang="en-US" sz="1050" b="0" i="0" u="none" strike="noStrike" cap="none" dirty="0">
                          <a:solidFill>
                            <a:schemeClr val="dk1"/>
                          </a:solidFill>
                          <a:effectLst/>
                          <a:latin typeface="メイリオ"/>
                          <a:ea typeface="メイリオ"/>
                          <a:cs typeface="+mn-cs"/>
                          <a:sym typeface="Arial"/>
                        </a:rPr>
                        <a:t>なお、</a:t>
                      </a:r>
                      <a:r>
                        <a:rPr lang="en-US" altLang="ja-JP" sz="1050" b="0" i="0" u="none" strike="noStrike" cap="none" dirty="0">
                          <a:solidFill>
                            <a:schemeClr val="dk1"/>
                          </a:solidFill>
                          <a:effectLst/>
                          <a:latin typeface="メイリオ"/>
                          <a:ea typeface="メイリオ"/>
                          <a:cs typeface="+mn-cs"/>
                          <a:sym typeface="Arial"/>
                        </a:rPr>
                        <a:t>『PCA Hub』</a:t>
                      </a:r>
                      <a:r>
                        <a:rPr lang="ja-JP" altLang="en-US" sz="1050" b="0" i="0" u="none" strike="noStrike" cap="none" dirty="0">
                          <a:solidFill>
                            <a:schemeClr val="dk1"/>
                          </a:solidFill>
                          <a:effectLst/>
                          <a:latin typeface="メイリオ"/>
                          <a:ea typeface="メイリオ"/>
                          <a:cs typeface="+mn-cs"/>
                          <a:sym typeface="Arial"/>
                        </a:rPr>
                        <a:t>の各サイト画面の左側に「マニュアル」</a:t>
                      </a:r>
                      <a:r>
                        <a:rPr lang="ja-JP" altLang="en-US" sz="1050" b="0" i="0" u="none" strike="noStrike" cap="none" dirty="0">
                          <a:solidFill>
                            <a:schemeClr val="dk1"/>
                          </a:solidFill>
                          <a:effectLst/>
                          <a:latin typeface="メイリオ"/>
                          <a:ea typeface="メイリオ"/>
                          <a:cs typeface="+mn-cs"/>
                        </a:rPr>
                        <a:t>のアイコン</a:t>
                      </a:r>
                      <a:r>
                        <a:rPr lang="ja-JP" altLang="en-US" sz="1050" b="0" i="0" u="none" strike="noStrike" cap="none" dirty="0">
                          <a:solidFill>
                            <a:schemeClr val="dk1"/>
                          </a:solidFill>
                          <a:effectLst/>
                          <a:latin typeface="メイリオ"/>
                          <a:ea typeface="メイリオ"/>
                          <a:cs typeface="+mn-cs"/>
                          <a:sym typeface="Arial"/>
                        </a:rPr>
                        <a:t>が表示され</a:t>
                      </a:r>
                      <a:r>
                        <a:rPr lang="ja-JP" altLang="en-US" sz="1050" b="0" i="0" u="none" strike="noStrike" cap="none" dirty="0">
                          <a:solidFill>
                            <a:schemeClr val="dk1"/>
                          </a:solidFill>
                          <a:effectLst/>
                          <a:latin typeface="メイリオ"/>
                          <a:ea typeface="メイリオ"/>
                          <a:cs typeface="+mn-cs"/>
                        </a:rPr>
                        <a:t>ており</a:t>
                      </a:r>
                      <a:r>
                        <a:rPr lang="ja-JP" altLang="en-US" sz="1050" b="0" i="0" u="none" strike="noStrike" cap="none" dirty="0">
                          <a:solidFill>
                            <a:schemeClr val="dk1"/>
                          </a:solidFill>
                          <a:effectLst/>
                          <a:latin typeface="メイリオ"/>
                          <a:ea typeface="メイリオ"/>
                          <a:cs typeface="+mn-cs"/>
                          <a:sym typeface="Arial"/>
                        </a:rPr>
                        <a:t>ますので、こちらからもマニュアルを確認することができます。</a:t>
                      </a:r>
                    </a:p>
                  </a:txBody>
                  <a:tcPr/>
                </a:tc>
                <a:extLst>
                  <a:ext uri="{0D108BD9-81ED-4DB2-BD59-A6C34878D82A}">
                    <a16:rowId xmlns:a16="http://schemas.microsoft.com/office/drawing/2014/main" val="3853772398"/>
                  </a:ext>
                </a:extLst>
              </a:tr>
            </a:tbl>
          </a:graphicData>
        </a:graphic>
      </p:graphicFrame>
      <p:sp>
        <p:nvSpPr>
          <p:cNvPr id="4" name="正方形/長方形 3"/>
          <p:cNvSpPr/>
          <p:nvPr/>
        </p:nvSpPr>
        <p:spPr>
          <a:xfrm>
            <a:off x="533996" y="4702509"/>
            <a:ext cx="11313814" cy="830997"/>
          </a:xfrm>
          <a:prstGeom prst="rect">
            <a:avLst/>
          </a:prstGeom>
        </p:spPr>
        <p:txBody>
          <a:bodyPr wrap="square" lIns="91440" tIns="45720" rIns="91440" bIns="45720" anchor="t">
            <a:spAutoFit/>
          </a:bodyPr>
          <a:lstStyle/>
          <a:p>
            <a:r>
              <a:rPr lang="ja-JP" altLang="en-US" sz="1600" dirty="0">
                <a:latin typeface="メイリオ"/>
                <a:ea typeface="メイリオ"/>
              </a:rPr>
              <a:t>その他、よくあるご質問は</a:t>
            </a:r>
            <a:r>
              <a:rPr lang="ja-JP" altLang="en-US" sz="1600" dirty="0">
                <a:latin typeface="メイリオ"/>
                <a:ea typeface="メイリオ"/>
                <a:hlinkClick r:id="rId4"/>
              </a:rPr>
              <a:t>こちら</a:t>
            </a:r>
            <a:r>
              <a:rPr lang="ja-JP" altLang="en-US" sz="1600" dirty="0">
                <a:latin typeface="メイリオ"/>
                <a:ea typeface="メイリオ"/>
              </a:rPr>
              <a:t>（</a:t>
            </a:r>
            <a:r>
              <a:rPr lang="en-US" altLang="ja-JP" sz="1600" dirty="0">
                <a:latin typeface="メイリオ"/>
                <a:ea typeface="メイリオ"/>
                <a:hlinkClick r:id="rId4"/>
              </a:rPr>
              <a:t>https://faq.pca.jp/</a:t>
            </a:r>
            <a:r>
              <a:rPr lang="ja-JP" altLang="en-US" sz="1600" dirty="0">
                <a:latin typeface="メイリオ"/>
                <a:ea typeface="メイリオ"/>
              </a:rPr>
              <a:t>）から確認ができます。　検索欄に「</a:t>
            </a:r>
            <a:r>
              <a:rPr lang="en-US" altLang="ja-JP" sz="1600" dirty="0">
                <a:latin typeface="メイリオ"/>
                <a:ea typeface="メイリオ"/>
              </a:rPr>
              <a:t>Hub</a:t>
            </a:r>
            <a:r>
              <a:rPr lang="ja-JP" altLang="en-US" sz="1600" dirty="0">
                <a:latin typeface="メイリオ"/>
                <a:ea typeface="メイリオ"/>
              </a:rPr>
              <a:t> 労務管理」で絞り込みしてください。</a:t>
            </a:r>
            <a:endParaRPr lang="en-US" altLang="ja-JP" sz="1600" dirty="0">
              <a:latin typeface="メイリオ"/>
              <a:ea typeface="メイリオ"/>
            </a:endParaRPr>
          </a:p>
          <a:p>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主にシステム管理者・業務担当者様向けの内容となっております。不明点があれば社内担当者に確認をお願いします。</a:t>
            </a:r>
          </a:p>
        </p:txBody>
      </p:sp>
      <p:sp>
        <p:nvSpPr>
          <p:cNvPr id="2" name="正方形/長方形 1">
            <a:extLst>
              <a:ext uri="{FF2B5EF4-FFF2-40B4-BE49-F238E27FC236}">
                <a16:creationId xmlns:a16="http://schemas.microsoft.com/office/drawing/2014/main" id="{562B29D9-9F4D-C042-8BF4-9B591D8E1FAD}"/>
              </a:ext>
            </a:extLst>
          </p:cNvPr>
          <p:cNvSpPr/>
          <p:nvPr/>
        </p:nvSpPr>
        <p:spPr>
          <a:xfrm>
            <a:off x="4776248" y="1659118"/>
            <a:ext cx="4047242" cy="408159"/>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100" b="1" dirty="0">
                <a:solidFill>
                  <a:srgbClr val="FF0000"/>
                </a:solidFill>
                <a:latin typeface="メイリオ" panose="020B0604030504040204" pitchFamily="50" charset="-128"/>
                <a:ea typeface="メイリオ" panose="020B0604030504040204" pitchFamily="50" charset="-128"/>
                <a:cs typeface="Segoe UI"/>
              </a:rPr>
              <a:t>※</a:t>
            </a:r>
            <a:r>
              <a:rPr lang="ja-JP" altLang="en-US" sz="1100" b="1" dirty="0">
                <a:solidFill>
                  <a:srgbClr val="FF0000"/>
                </a:solidFill>
                <a:latin typeface="メイリオ" panose="020B0604030504040204" pitchFamily="50" charset="-128"/>
                <a:ea typeface="メイリオ" panose="020B0604030504040204" pitchFamily="50" charset="-128"/>
                <a:cs typeface="Segoe UI"/>
              </a:rPr>
              <a:t>人事ご担当者様へ</a:t>
            </a:r>
          </a:p>
          <a:p>
            <a:r>
              <a:rPr lang="ja-JP" altLang="en-US" sz="1100" b="1" dirty="0">
                <a:solidFill>
                  <a:srgbClr val="FF0000"/>
                </a:solidFill>
                <a:latin typeface="メイリオ" panose="020B0604030504040204" pitchFamily="50" charset="-128"/>
                <a:ea typeface="メイリオ" panose="020B0604030504040204" pitchFamily="50" charset="-128"/>
                <a:cs typeface="Segoe UI"/>
              </a:rPr>
              <a:t>ご利用されない書類について不要な部分は削除してください。</a:t>
            </a:r>
            <a:endParaRPr kumimoji="1" lang="ja-JP" altLang="en-US"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67461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875854C-C98D-495C-B27E-43B81D17AB15}"/>
              </a:ext>
            </a:extLst>
          </p:cNvPr>
          <p:cNvSpPr txBox="1"/>
          <p:nvPr/>
        </p:nvSpPr>
        <p:spPr>
          <a:xfrm>
            <a:off x="358412" y="4981592"/>
            <a:ext cx="11181806" cy="1412694"/>
          </a:xfrm>
          <a:prstGeom prst="rect">
            <a:avLst/>
          </a:prstGeom>
          <a:noFill/>
        </p:spPr>
        <p:txBody>
          <a:bodyPr wrap="square" lIns="91440" tIns="45720" rIns="91440" bIns="45720" anchor="t">
            <a:spAutoFit/>
          </a:bodyPr>
          <a:lstStyle/>
          <a:p>
            <a:pPr>
              <a:lnSpc>
                <a:spcPct val="120000"/>
              </a:lnSpc>
            </a:pPr>
            <a:r>
              <a:rPr lang="ja-JP" altLang="en-US" sz="1200" dirty="0">
                <a:latin typeface="メイリオ" panose="020B0604030504040204" pitchFamily="50" charset="-128"/>
                <a:ea typeface="メイリオ" panose="020B0604030504040204" pitchFamily="50" charset="-128"/>
              </a:rPr>
              <a:t>配布したドキュメント内容にかかるディスクレーマー（免責条項）</a:t>
            </a:r>
          </a:p>
          <a:p>
            <a:pPr>
              <a:lnSpc>
                <a:spcPct val="120000"/>
              </a:lnSpc>
            </a:pPr>
            <a:r>
              <a:rPr lang="en-US" altLang="ja-JP" sz="1200" dirty="0">
                <a:latin typeface="メイリオ"/>
                <a:ea typeface="メイリオ"/>
              </a:rPr>
              <a:t>PCA Hub </a:t>
            </a:r>
            <a:r>
              <a:rPr lang="ja-JP" altLang="en-US" sz="1200" dirty="0">
                <a:latin typeface="メイリオ"/>
                <a:ea typeface="メイリオ"/>
              </a:rPr>
              <a:t>労務管理をご利用のお客様に限り、当資料の内容を引用し、社内資料・マニュアル等に利用することを許諾します。</a:t>
            </a:r>
          </a:p>
          <a:p>
            <a:pPr>
              <a:lnSpc>
                <a:spcPct val="120000"/>
              </a:lnSpc>
            </a:pPr>
            <a:r>
              <a:rPr lang="ja-JP" altLang="en-US" sz="1200" dirty="0">
                <a:latin typeface="メイリオ"/>
                <a:ea typeface="メイリオ"/>
              </a:rPr>
              <a:t>ただし、当資料を引用された資料について</a:t>
            </a:r>
            <a:r>
              <a:rPr lang="en-US" altLang="ja-JP" sz="1200" dirty="0">
                <a:latin typeface="メイリオ"/>
                <a:ea typeface="メイリオ"/>
              </a:rPr>
              <a:t>PCA</a:t>
            </a:r>
            <a:r>
              <a:rPr lang="ja-JP" altLang="en-US" sz="1200" dirty="0">
                <a:latin typeface="メイリオ"/>
                <a:ea typeface="メイリオ"/>
              </a:rPr>
              <a:t>は、その内容について責任を負いません。</a:t>
            </a:r>
          </a:p>
          <a:p>
            <a:pPr>
              <a:lnSpc>
                <a:spcPct val="120000"/>
              </a:lnSpc>
            </a:pPr>
            <a:r>
              <a:rPr lang="ja-JP" altLang="en-US" sz="1200" dirty="0">
                <a:latin typeface="メイリオ" panose="020B0604030504040204" pitchFamily="50" charset="-128"/>
                <a:ea typeface="メイリオ" panose="020B0604030504040204" pitchFamily="50" charset="-128"/>
              </a:rPr>
              <a:t>内容や画面などは予告無く変更されることがあります。</a:t>
            </a:r>
          </a:p>
          <a:p>
            <a:pPr>
              <a:lnSpc>
                <a:spcPct val="120000"/>
              </a:lnSpc>
            </a:pPr>
            <a:r>
              <a:rPr lang="ja-JP" altLang="en-US" sz="1200" dirty="0">
                <a:latin typeface="メイリオ"/>
                <a:ea typeface="メイリオ"/>
              </a:rPr>
              <a:t>当資料は、</a:t>
            </a:r>
            <a:r>
              <a:rPr lang="en-US" altLang="ja-JP" sz="1200">
                <a:latin typeface="メイリオ"/>
                <a:ea typeface="メイリオ"/>
              </a:rPr>
              <a:t>2026/4/1</a:t>
            </a:r>
            <a:r>
              <a:rPr lang="ja-JP" altLang="en-US" sz="1200" dirty="0">
                <a:latin typeface="メイリオ"/>
                <a:ea typeface="メイリオ"/>
              </a:rPr>
              <a:t>時点の内容となりますが、その内容について責任を負いません。</a:t>
            </a:r>
            <a:endParaRPr lang="en-US" altLang="ja-JP" sz="1200" dirty="0">
              <a:latin typeface="メイリオ" panose="020B0604030504040204" pitchFamily="50" charset="-128"/>
              <a:ea typeface="メイリオ" panose="020B0604030504040204" pitchFamily="50" charset="-128"/>
            </a:endParaRPr>
          </a:p>
          <a:p>
            <a:pPr>
              <a:lnSpc>
                <a:spcPct val="120000"/>
              </a:lnSpc>
            </a:pPr>
            <a:r>
              <a:rPr lang="ja-JP" altLang="en-US" sz="1200" dirty="0">
                <a:latin typeface="メイリオ" panose="020B0604030504040204" pitchFamily="50" charset="-128"/>
                <a:ea typeface="メイリオ" panose="020B0604030504040204" pitchFamily="50" charset="-128"/>
              </a:rPr>
              <a:t>記載されている会社名および商品・製品・サービス名（ロゴマーク等を含む）は、各社の商標または各権利者の登録商標です。</a:t>
            </a:r>
          </a:p>
        </p:txBody>
      </p:sp>
      <p:sp>
        <p:nvSpPr>
          <p:cNvPr id="3" name="テキスト ボックス 2">
            <a:extLst>
              <a:ext uri="{FF2B5EF4-FFF2-40B4-BE49-F238E27FC236}">
                <a16:creationId xmlns:a16="http://schemas.microsoft.com/office/drawing/2014/main" id="{0699BC46-B16D-45DD-AD4B-4F39158761BB}"/>
              </a:ext>
            </a:extLst>
          </p:cNvPr>
          <p:cNvSpPr txBox="1"/>
          <p:nvPr/>
        </p:nvSpPr>
        <p:spPr>
          <a:xfrm>
            <a:off x="0" y="6533213"/>
            <a:ext cx="2577738" cy="261610"/>
          </a:xfrm>
          <a:prstGeom prst="rect">
            <a:avLst/>
          </a:prstGeom>
          <a:noFill/>
        </p:spPr>
        <p:txBody>
          <a:bodyPr wrap="square" lIns="91440" tIns="45720" rIns="91440" bIns="45720" anchor="t">
            <a:spAutoFit/>
          </a:bodyPr>
          <a:lstStyle/>
          <a:p>
            <a:r>
              <a:rPr lang="ja-JP" altLang="en-US" sz="1100">
                <a:solidFill>
                  <a:srgbClr val="5F5F5F"/>
                </a:solidFill>
              </a:rPr>
              <a:t>ファイルバージョン</a:t>
            </a:r>
            <a:r>
              <a:rPr lang="en-US" altLang="ja-JP" sz="1100" dirty="0">
                <a:solidFill>
                  <a:srgbClr val="5F5F5F"/>
                </a:solidFill>
              </a:rPr>
              <a:t> ver1.0_250901</a:t>
            </a:r>
          </a:p>
        </p:txBody>
      </p:sp>
      <p:sp>
        <p:nvSpPr>
          <p:cNvPr id="4" name="スライド番号プレースホルダー 3">
            <a:extLst>
              <a:ext uri="{FF2B5EF4-FFF2-40B4-BE49-F238E27FC236}">
                <a16:creationId xmlns:a16="http://schemas.microsoft.com/office/drawing/2014/main" id="{57FCB4CD-0659-4BA9-BFB7-AF2B95AE8C3D}"/>
              </a:ext>
            </a:extLst>
          </p:cNvPr>
          <p:cNvSpPr>
            <a:spLocks noGrp="1"/>
          </p:cNvSpPr>
          <p:nvPr>
            <p:ph type="sldNum" sz="quarter" idx="12"/>
          </p:nvPr>
        </p:nvSpPr>
        <p:spPr/>
        <p:txBody>
          <a:bodyPr/>
          <a:lstStyle/>
          <a:p>
            <a:fld id="{8DE01AFB-559C-49C2-AF83-836728682562}" type="slidenum">
              <a:rPr kumimoji="1" lang="ja-JP" altLang="en-US" smtClean="0"/>
              <a:t>43</a:t>
            </a:fld>
            <a:endParaRPr kumimoji="1" lang="ja-JP" altLang="en-US"/>
          </a:p>
        </p:txBody>
      </p:sp>
    </p:spTree>
    <p:extLst>
      <p:ext uri="{BB962C8B-B14F-4D97-AF65-F5344CB8AC3E}">
        <p14:creationId xmlns:p14="http://schemas.microsoft.com/office/powerpoint/2010/main" val="310716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C501B77-CE1F-391A-BE93-6F08E3CF97C9}"/>
              </a:ext>
            </a:extLst>
          </p:cNvPr>
          <p:cNvSpPr>
            <a:spLocks noGrp="1"/>
          </p:cNvSpPr>
          <p:nvPr>
            <p:ph type="sldNum" sz="quarter" idx="12"/>
          </p:nvPr>
        </p:nvSpPr>
        <p:spPr/>
        <p:txBody>
          <a:bodyPr/>
          <a:lstStyle/>
          <a:p>
            <a:fld id="{8DE01AFB-559C-49C2-AF83-836728682562}" type="slidenum">
              <a:rPr kumimoji="1" lang="ja-JP" altLang="en-US" smtClean="0"/>
              <a:t>4</a:t>
            </a:fld>
            <a:endParaRPr kumimoji="1" lang="ja-JP" altLang="en-US"/>
          </a:p>
        </p:txBody>
      </p:sp>
      <p:sp>
        <p:nvSpPr>
          <p:cNvPr id="3" name="テキスト プレースホルダー 2">
            <a:extLst>
              <a:ext uri="{FF2B5EF4-FFF2-40B4-BE49-F238E27FC236}">
                <a16:creationId xmlns:a16="http://schemas.microsoft.com/office/drawing/2014/main" id="{B7F02706-38D1-4408-4460-70944B6A6482}"/>
              </a:ext>
            </a:extLst>
          </p:cNvPr>
          <p:cNvSpPr txBox="1">
            <a:spLocks/>
          </p:cNvSpPr>
          <p:nvPr/>
        </p:nvSpPr>
        <p:spPr>
          <a:xfrm>
            <a:off x="533996" y="1073571"/>
            <a:ext cx="11658004" cy="44671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en-US" altLang="ja-JP" sz="1800" dirty="0">
                <a:latin typeface="メイリオ" panose="020B0604030504040204" pitchFamily="50" charset="-128"/>
                <a:ea typeface="メイリオ" panose="020B0604030504040204" pitchFamily="50" charset="-128"/>
              </a:rPr>
              <a:t>PCA Hub </a:t>
            </a:r>
            <a:r>
              <a:rPr kumimoji="1" lang="ja-JP" altLang="en-US" sz="1800" dirty="0">
                <a:latin typeface="メイリオ" panose="020B0604030504040204" pitchFamily="50" charset="-128"/>
                <a:ea typeface="メイリオ" panose="020B0604030504040204" pitchFamily="50" charset="-128"/>
              </a:rPr>
              <a:t>労務管理を新入社員が使えるようにした後、新入社員に自分自身の情報を登録してもらいます</a:t>
            </a:r>
          </a:p>
        </p:txBody>
      </p:sp>
      <p:sp>
        <p:nvSpPr>
          <p:cNvPr id="4" name="タイトル 1">
            <a:extLst>
              <a:ext uri="{FF2B5EF4-FFF2-40B4-BE49-F238E27FC236}">
                <a16:creationId xmlns:a16="http://schemas.microsoft.com/office/drawing/2014/main" id="{87682742-ADA6-DBF7-133E-E417579CE552}"/>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sz="2800" dirty="0">
                <a:latin typeface="メイリオ" panose="020B0604030504040204" pitchFamily="50" charset="-128"/>
                <a:ea typeface="メイリオ" panose="020B0604030504040204" pitchFamily="50" charset="-128"/>
              </a:rPr>
              <a:t>入社手続きの流れ</a:t>
            </a:r>
          </a:p>
        </p:txBody>
      </p:sp>
      <p:graphicFrame>
        <p:nvGraphicFramePr>
          <p:cNvPr id="7" name="表 6">
            <a:extLst>
              <a:ext uri="{FF2B5EF4-FFF2-40B4-BE49-F238E27FC236}">
                <a16:creationId xmlns:a16="http://schemas.microsoft.com/office/drawing/2014/main" id="{519D8A6D-474C-522C-9CCA-D88B7AD47DA5}"/>
              </a:ext>
            </a:extLst>
          </p:cNvPr>
          <p:cNvGraphicFramePr>
            <a:graphicFrameLocks noGrp="1"/>
          </p:cNvGraphicFramePr>
          <p:nvPr>
            <p:extLst>
              <p:ext uri="{D42A27DB-BD31-4B8C-83A1-F6EECF244321}">
                <p14:modId xmlns:p14="http://schemas.microsoft.com/office/powerpoint/2010/main" val="890751699"/>
              </p:ext>
            </p:extLst>
          </p:nvPr>
        </p:nvGraphicFramePr>
        <p:xfrm>
          <a:off x="656827" y="1639942"/>
          <a:ext cx="11001177" cy="4441470"/>
        </p:xfrm>
        <a:graphic>
          <a:graphicData uri="http://schemas.openxmlformats.org/drawingml/2006/table">
            <a:tbl>
              <a:tblPr firstRow="1" bandRow="1">
                <a:tableStyleId>{5940675A-B579-460E-94D1-54222C63F5DA}</a:tableStyleId>
              </a:tblPr>
              <a:tblGrid>
                <a:gridCol w="4803739">
                  <a:extLst>
                    <a:ext uri="{9D8B030D-6E8A-4147-A177-3AD203B41FA5}">
                      <a16:colId xmlns:a16="http://schemas.microsoft.com/office/drawing/2014/main" val="4243533195"/>
                    </a:ext>
                  </a:extLst>
                </a:gridCol>
                <a:gridCol w="1363015">
                  <a:extLst>
                    <a:ext uri="{9D8B030D-6E8A-4147-A177-3AD203B41FA5}">
                      <a16:colId xmlns:a16="http://schemas.microsoft.com/office/drawing/2014/main" val="4079135977"/>
                    </a:ext>
                  </a:extLst>
                </a:gridCol>
                <a:gridCol w="1363015">
                  <a:extLst>
                    <a:ext uri="{9D8B030D-6E8A-4147-A177-3AD203B41FA5}">
                      <a16:colId xmlns:a16="http://schemas.microsoft.com/office/drawing/2014/main" val="1572129317"/>
                    </a:ext>
                  </a:extLst>
                </a:gridCol>
                <a:gridCol w="3471408">
                  <a:extLst>
                    <a:ext uri="{9D8B030D-6E8A-4147-A177-3AD203B41FA5}">
                      <a16:colId xmlns:a16="http://schemas.microsoft.com/office/drawing/2014/main" val="2965106931"/>
                    </a:ext>
                  </a:extLst>
                </a:gridCol>
              </a:tblGrid>
              <a:tr h="444147">
                <a:tc>
                  <a:txBody>
                    <a:bodyPr/>
                    <a:lstStyle/>
                    <a:p>
                      <a:r>
                        <a:rPr kumimoji="1" lang="ja-JP" altLang="en-US" sz="1600" dirty="0">
                          <a:latin typeface="メイリオ" panose="020B0604030504040204" pitchFamily="50" charset="-128"/>
                          <a:ea typeface="メイリオ" panose="020B0604030504040204" pitchFamily="50" charset="-128"/>
                        </a:rPr>
                        <a:t>行うこと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r>
                        <a:rPr kumimoji="1" lang="ja-JP" altLang="en-US" sz="1600" dirty="0">
                          <a:latin typeface="メイリオ" panose="020B0604030504040204" pitchFamily="50" charset="-128"/>
                          <a:ea typeface="メイリオ" panose="020B0604030504040204" pitchFamily="50" charset="-128"/>
                        </a:rPr>
                        <a:t>行う人</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kumimoji="1" lang="ja-JP" altLang="en-US" sz="1600" dirty="0">
                          <a:latin typeface="メイリオ" panose="020B0604030504040204" pitchFamily="50" charset="-128"/>
                          <a:ea typeface="メイリオ" panose="020B0604030504040204" pitchFamily="50" charset="-128"/>
                        </a:rPr>
                        <a:t>行う場所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8996994"/>
                  </a:ext>
                </a:extLst>
              </a:tr>
              <a:tr h="444147">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kumimoji="1" lang="ja-JP" altLang="en-US" sz="1600" b="1" dirty="0">
                          <a:solidFill>
                            <a:schemeClr val="bg1"/>
                          </a:solidFill>
                          <a:latin typeface="メイリオ" panose="020B0604030504040204" pitchFamily="50" charset="-128"/>
                          <a:ea typeface="メイリオ" panose="020B0604030504040204" pitchFamily="50" charset="-128"/>
                        </a:rPr>
                        <a:t>人事担当者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529F"/>
                    </a:solidFill>
                  </a:tcPr>
                </a:tc>
                <a:tc>
                  <a:txBody>
                    <a:bodyPr/>
                    <a:lstStyle/>
                    <a:p>
                      <a:r>
                        <a:rPr kumimoji="1" lang="ja-JP" altLang="en-US" sz="1600" b="1" dirty="0">
                          <a:solidFill>
                            <a:schemeClr val="bg1"/>
                          </a:solidFill>
                          <a:latin typeface="メイリオ" panose="020B0604030504040204" pitchFamily="50" charset="-128"/>
                          <a:ea typeface="メイリオ" panose="020B0604030504040204" pitchFamily="50" charset="-128"/>
                        </a:rPr>
                        <a:t>新入社員</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85B621"/>
                    </a:solidFill>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986846914"/>
                  </a:ext>
                </a:extLst>
              </a:tr>
              <a:tr h="444147">
                <a:tc>
                  <a:txBody>
                    <a:bodyPr/>
                    <a:lstStyle/>
                    <a:p>
                      <a:r>
                        <a:rPr kumimoji="1" lang="en-US" altLang="ja-JP" sz="1600" dirty="0">
                          <a:latin typeface="メイリオ" panose="020B0604030504040204" pitchFamily="50" charset="-128"/>
                          <a:ea typeface="メイリオ" panose="020B0604030504040204" pitchFamily="50" charset="-128"/>
                        </a:rPr>
                        <a:t>1.『PCA</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Hub』</a:t>
                      </a:r>
                      <a:r>
                        <a:rPr kumimoji="1" lang="ja-JP" altLang="en-US" sz="1600" dirty="0">
                          <a:latin typeface="メイリオ" panose="020B0604030504040204" pitchFamily="50" charset="-128"/>
                          <a:ea typeface="メイリオ" panose="020B0604030504040204" pitchFamily="50" charset="-128"/>
                        </a:rPr>
                        <a:t>へのアカウント登録</a:t>
                      </a:r>
                    </a:p>
                  </a:txBody>
                  <a:tcPr anchor="ctr">
                    <a:lnT w="12700" cap="flat" cmpd="sng" algn="ctr">
                      <a:solidFill>
                        <a:schemeClr val="tx1"/>
                      </a:solidFill>
                      <a:prstDash val="solid"/>
                      <a:round/>
                      <a:headEnd type="none" w="med" len="med"/>
                      <a:tailEnd type="none" w="med" len="med"/>
                    </a:lnT>
                  </a:tcP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anchor="ct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en-US" altLang="ja-JP" sz="1600" dirty="0">
                          <a:latin typeface="メイリオ" panose="020B0604030504040204" pitchFamily="50" charset="-128"/>
                          <a:ea typeface="メイリオ" panose="020B0604030504040204" pitchFamily="50" charset="-128"/>
                        </a:rPr>
                        <a:t>PCA</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Hub</a:t>
                      </a:r>
                      <a:r>
                        <a:rPr kumimoji="1" lang="ja-JP" altLang="en-US" sz="1600" dirty="0">
                          <a:latin typeface="メイリオ" panose="020B0604030504040204" pitchFamily="50" charset="-128"/>
                          <a:ea typeface="メイリオ" panose="020B0604030504040204" pitchFamily="50" charset="-128"/>
                        </a:rPr>
                        <a:t> テナント管理</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13430326"/>
                  </a:ext>
                </a:extLst>
              </a:tr>
              <a:tr h="444147">
                <a:tc>
                  <a:txBody>
                    <a:bodyPr/>
                    <a:lstStyle/>
                    <a:p>
                      <a:r>
                        <a:rPr kumimoji="1" lang="en-US" altLang="ja-JP" sz="1600" dirty="0">
                          <a:latin typeface="メイリオ" panose="020B0604030504040204" pitchFamily="50" charset="-128"/>
                          <a:ea typeface="メイリオ" panose="020B0604030504040204" pitchFamily="50" charset="-128"/>
                        </a:rPr>
                        <a:t>2.『PCA</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Hub</a:t>
                      </a:r>
                      <a:r>
                        <a:rPr kumimoji="1" lang="ja-JP" altLang="en-US" sz="1600" dirty="0">
                          <a:latin typeface="メイリオ" panose="020B0604030504040204" pitchFamily="50" charset="-128"/>
                          <a:ea typeface="メイリオ" panose="020B0604030504040204" pitchFamily="50" charset="-128"/>
                        </a:rPr>
                        <a:t> 労務管理</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へのユーザー登録</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dirty="0">
                          <a:latin typeface="メイリオ" panose="020B0604030504040204" pitchFamily="50" charset="-128"/>
                          <a:ea typeface="メイリオ" panose="020B0604030504040204" pitchFamily="50" charset="-128"/>
                        </a:rPr>
                        <a:t>○</a:t>
                      </a:r>
                    </a:p>
                  </a:txBody>
                  <a:tcPr anchor="ct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dirty="0">
                          <a:latin typeface="メイリオ" panose="020B0604030504040204" pitchFamily="50" charset="-128"/>
                          <a:ea typeface="メイリオ" panose="020B0604030504040204" pitchFamily="50" charset="-128"/>
                        </a:rPr>
                        <a:t>PCA</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Hub</a:t>
                      </a:r>
                      <a:r>
                        <a:rPr kumimoji="1" lang="ja-JP" altLang="en-US" sz="1600" dirty="0">
                          <a:latin typeface="メイリオ" panose="020B0604030504040204" pitchFamily="50" charset="-128"/>
                          <a:ea typeface="メイリオ" panose="020B0604030504040204" pitchFamily="50" charset="-128"/>
                        </a:rPr>
                        <a:t> テナント管理</a:t>
                      </a:r>
                    </a:p>
                  </a:txBody>
                  <a:tcPr anchor="ctr"/>
                </a:tc>
                <a:extLst>
                  <a:ext uri="{0D108BD9-81ED-4DB2-BD59-A6C34878D82A}">
                    <a16:rowId xmlns:a16="http://schemas.microsoft.com/office/drawing/2014/main" val="3523900764"/>
                  </a:ext>
                </a:extLst>
              </a:tr>
              <a:tr h="444147">
                <a:tc>
                  <a:txBody>
                    <a:bodyPr/>
                    <a:lstStyle/>
                    <a:p>
                      <a:r>
                        <a:rPr kumimoji="1" lang="en-US" altLang="ja-JP" sz="1600" dirty="0">
                          <a:latin typeface="メイリオ" panose="020B0604030504040204" pitchFamily="50" charset="-128"/>
                          <a:ea typeface="メイリオ" panose="020B0604030504040204" pitchFamily="50" charset="-128"/>
                        </a:rPr>
                        <a:t>3.『PCA</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Hub』</a:t>
                      </a:r>
                      <a:r>
                        <a:rPr kumimoji="1" lang="ja-JP" altLang="en-US" sz="1600" dirty="0">
                          <a:latin typeface="メイリオ" panose="020B0604030504040204" pitchFamily="50" charset="-128"/>
                          <a:ea typeface="メイリオ" panose="020B0604030504040204" pitchFamily="50" charset="-128"/>
                        </a:rPr>
                        <a:t>へのログインパスワードの設定</a:t>
                      </a:r>
                    </a:p>
                  </a:txBody>
                  <a:tcPr anchor="ct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アカウント設定リクエストメール</a:t>
                      </a:r>
                      <a:endParaRPr kumimoji="1" lang="en-US" altLang="ja-JP"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05204110"/>
                  </a:ext>
                </a:extLst>
              </a:tr>
              <a:tr h="444147">
                <a:tc>
                  <a:txBody>
                    <a:bodyPr/>
                    <a:lstStyle/>
                    <a:p>
                      <a:r>
                        <a:rPr kumimoji="1" lang="en-US" altLang="ja-JP" sz="1600" dirty="0">
                          <a:latin typeface="メイリオ" panose="020B0604030504040204" pitchFamily="50" charset="-128"/>
                          <a:ea typeface="メイリオ" panose="020B0604030504040204" pitchFamily="50" charset="-128"/>
                        </a:rPr>
                        <a:t>4.</a:t>
                      </a:r>
                      <a:r>
                        <a:rPr kumimoji="1" lang="ja-JP" altLang="en-US" sz="1600" dirty="0">
                          <a:latin typeface="メイリオ" panose="020B0604030504040204" pitchFamily="50" charset="-128"/>
                          <a:ea typeface="メイリオ" panose="020B0604030504040204" pitchFamily="50" charset="-128"/>
                        </a:rPr>
                        <a:t>社員マスターの登録</a:t>
                      </a: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anchor="ct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en-US" altLang="ja-JP" sz="1600" dirty="0">
                          <a:latin typeface="メイリオ" panose="020B0604030504040204" pitchFamily="50" charset="-128"/>
                          <a:ea typeface="メイリオ" panose="020B0604030504040204" pitchFamily="50" charset="-128"/>
                        </a:rPr>
                        <a:t>PCA</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Hub</a:t>
                      </a:r>
                      <a:r>
                        <a:rPr kumimoji="1" lang="ja-JP" altLang="en-US" sz="1600" dirty="0">
                          <a:latin typeface="メイリオ" panose="020B0604030504040204" pitchFamily="50" charset="-128"/>
                          <a:ea typeface="メイリオ" panose="020B0604030504040204" pitchFamily="50" charset="-128"/>
                        </a:rPr>
                        <a:t> 労務管理システム管理</a:t>
                      </a:r>
                    </a:p>
                  </a:txBody>
                  <a:tcPr anchor="ctr"/>
                </a:tc>
                <a:extLst>
                  <a:ext uri="{0D108BD9-81ED-4DB2-BD59-A6C34878D82A}">
                    <a16:rowId xmlns:a16="http://schemas.microsoft.com/office/drawing/2014/main" val="2920694428"/>
                  </a:ext>
                </a:extLst>
              </a:tr>
              <a:tr h="444147">
                <a:tc>
                  <a:txBody>
                    <a:bodyPr/>
                    <a:lstStyle/>
                    <a:p>
                      <a:r>
                        <a:rPr kumimoji="1" lang="en-US" altLang="ja-JP" sz="1600" dirty="0">
                          <a:latin typeface="メイリオ" panose="020B0604030504040204" pitchFamily="50" charset="-128"/>
                          <a:ea typeface="メイリオ" panose="020B0604030504040204" pitchFamily="50" charset="-128"/>
                        </a:rPr>
                        <a:t>5.</a:t>
                      </a:r>
                      <a:r>
                        <a:rPr kumimoji="1" lang="ja-JP" altLang="en-US" sz="1600" dirty="0">
                          <a:latin typeface="メイリオ" panose="020B0604030504040204" pitchFamily="50" charset="-128"/>
                          <a:ea typeface="メイリオ" panose="020B0604030504040204" pitchFamily="50" charset="-128"/>
                        </a:rPr>
                        <a:t>入社手続きの依頼を実行</a:t>
                      </a: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anchor="ct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dirty="0">
                          <a:latin typeface="メイリオ" panose="020B0604030504040204" pitchFamily="50" charset="-128"/>
                          <a:ea typeface="メイリオ" panose="020B0604030504040204" pitchFamily="50" charset="-128"/>
                        </a:rPr>
                        <a:t>PCA</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Hub</a:t>
                      </a:r>
                      <a:r>
                        <a:rPr kumimoji="1" lang="ja-JP" altLang="en-US" sz="1600" dirty="0">
                          <a:latin typeface="メイリオ" panose="020B0604030504040204" pitchFamily="50" charset="-128"/>
                          <a:ea typeface="メイリオ" panose="020B0604030504040204" pitchFamily="50" charset="-128"/>
                        </a:rPr>
                        <a:t> 労務管理システム管理</a:t>
                      </a:r>
                    </a:p>
                  </a:txBody>
                  <a:tcPr anchor="ctr"/>
                </a:tc>
                <a:extLst>
                  <a:ext uri="{0D108BD9-81ED-4DB2-BD59-A6C34878D82A}">
                    <a16:rowId xmlns:a16="http://schemas.microsoft.com/office/drawing/2014/main" val="2293756524"/>
                  </a:ext>
                </a:extLst>
              </a:tr>
              <a:tr h="444147">
                <a:tc>
                  <a:txBody>
                    <a:bodyPr/>
                    <a:lstStyle/>
                    <a:p>
                      <a:r>
                        <a:rPr kumimoji="1" lang="en-US" altLang="ja-JP" sz="1600" dirty="0">
                          <a:latin typeface="メイリオ" panose="020B0604030504040204" pitchFamily="50" charset="-128"/>
                          <a:ea typeface="メイリオ" panose="020B0604030504040204" pitchFamily="50" charset="-128"/>
                        </a:rPr>
                        <a:t>6.</a:t>
                      </a:r>
                      <a:r>
                        <a:rPr kumimoji="1" lang="ja-JP" altLang="en-US" sz="1600" dirty="0">
                          <a:latin typeface="メイリオ" panose="020B0604030504040204" pitchFamily="50" charset="-128"/>
                          <a:ea typeface="メイリオ" panose="020B0604030504040204" pitchFamily="50" charset="-128"/>
                        </a:rPr>
                        <a:t>自身の情報の入力と申請</a:t>
                      </a:r>
                    </a:p>
                  </a:txBody>
                  <a:tcPr anchor="ct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anchor="ctr"/>
                </a:tc>
                <a:tc>
                  <a:txBody>
                    <a:bodyPr/>
                    <a:lstStyle/>
                    <a:p>
                      <a:r>
                        <a:rPr kumimoji="1" lang="en-US" altLang="ja-JP" sz="1600" dirty="0">
                          <a:latin typeface="メイリオ" panose="020B0604030504040204" pitchFamily="50" charset="-128"/>
                          <a:ea typeface="メイリオ" panose="020B0604030504040204" pitchFamily="50" charset="-128"/>
                        </a:rPr>
                        <a:t>PCA</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Hub</a:t>
                      </a:r>
                      <a:r>
                        <a:rPr kumimoji="1" lang="ja-JP" altLang="en-US" sz="1600" dirty="0">
                          <a:latin typeface="メイリオ" panose="020B0604030504040204" pitchFamily="50" charset="-128"/>
                          <a:ea typeface="メイリオ" panose="020B0604030504040204" pitchFamily="50" charset="-128"/>
                        </a:rPr>
                        <a:t> 労務管理</a:t>
                      </a:r>
                    </a:p>
                  </a:txBody>
                  <a:tcPr anchor="ctr"/>
                </a:tc>
                <a:extLst>
                  <a:ext uri="{0D108BD9-81ED-4DB2-BD59-A6C34878D82A}">
                    <a16:rowId xmlns:a16="http://schemas.microsoft.com/office/drawing/2014/main" val="3108487878"/>
                  </a:ext>
                </a:extLst>
              </a:tr>
              <a:tr h="444147">
                <a:tc>
                  <a:txBody>
                    <a:bodyPr/>
                    <a:lstStyle/>
                    <a:p>
                      <a:r>
                        <a:rPr kumimoji="1" lang="en-US" altLang="ja-JP" sz="1600" dirty="0">
                          <a:latin typeface="メイリオ" panose="020B0604030504040204" pitchFamily="50" charset="-128"/>
                          <a:ea typeface="メイリオ" panose="020B0604030504040204" pitchFamily="50" charset="-128"/>
                        </a:rPr>
                        <a:t>7.</a:t>
                      </a:r>
                      <a:r>
                        <a:rPr kumimoji="1" lang="ja-JP" altLang="en-US" sz="1600" dirty="0">
                          <a:latin typeface="メイリオ" panose="020B0604030504040204" pitchFamily="50" charset="-128"/>
                          <a:ea typeface="メイリオ" panose="020B0604030504040204" pitchFamily="50" charset="-128"/>
                        </a:rPr>
                        <a:t>申請された内容を確認</a:t>
                      </a: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anchor="ct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dirty="0">
                          <a:latin typeface="メイリオ" panose="020B0604030504040204" pitchFamily="50" charset="-128"/>
                          <a:ea typeface="メイリオ" panose="020B0604030504040204" pitchFamily="50" charset="-128"/>
                        </a:rPr>
                        <a:t>PCA</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Hub</a:t>
                      </a:r>
                      <a:r>
                        <a:rPr kumimoji="1" lang="ja-JP" altLang="en-US" sz="1600" dirty="0">
                          <a:latin typeface="メイリオ" panose="020B0604030504040204" pitchFamily="50" charset="-128"/>
                          <a:ea typeface="メイリオ" panose="020B0604030504040204" pitchFamily="50" charset="-128"/>
                        </a:rPr>
                        <a:t> 労務管理システム管理</a:t>
                      </a:r>
                    </a:p>
                  </a:txBody>
                  <a:tcPr anchor="ctr"/>
                </a:tc>
                <a:extLst>
                  <a:ext uri="{0D108BD9-81ED-4DB2-BD59-A6C34878D82A}">
                    <a16:rowId xmlns:a16="http://schemas.microsoft.com/office/drawing/2014/main" val="1691583128"/>
                  </a:ext>
                </a:extLst>
              </a:tr>
              <a:tr h="444147">
                <a:tc>
                  <a:txBody>
                    <a:bodyPr/>
                    <a:lstStyle/>
                    <a:p>
                      <a:r>
                        <a:rPr kumimoji="1" lang="en-US" altLang="ja-JP" sz="1600" dirty="0">
                          <a:latin typeface="メイリオ" panose="020B0604030504040204" pitchFamily="50" charset="-128"/>
                          <a:ea typeface="メイリオ" panose="020B0604030504040204" pitchFamily="50" charset="-128"/>
                        </a:rPr>
                        <a:t>8.『PCA</a:t>
                      </a:r>
                      <a:r>
                        <a:rPr kumimoji="1" lang="ja-JP" altLang="en-US" sz="1600" dirty="0">
                          <a:latin typeface="メイリオ" panose="020B0604030504040204" pitchFamily="50" charset="-128"/>
                          <a:ea typeface="メイリオ" panose="020B0604030504040204" pitchFamily="50" charset="-128"/>
                        </a:rPr>
                        <a:t>給与シリーズ</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に受入</a:t>
                      </a: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anchor="ctr"/>
                </a:tc>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en-US" altLang="ja-JP" sz="1600" dirty="0">
                          <a:latin typeface="メイリオ" panose="020B0604030504040204" pitchFamily="50" charset="-128"/>
                          <a:ea typeface="メイリオ" panose="020B0604030504040204" pitchFamily="50" charset="-128"/>
                        </a:rPr>
                        <a:t>PCA</a:t>
                      </a:r>
                      <a:r>
                        <a:rPr kumimoji="1" lang="ja-JP" altLang="en-US" sz="1600" dirty="0">
                          <a:latin typeface="メイリオ" panose="020B0604030504040204" pitchFamily="50" charset="-128"/>
                          <a:ea typeface="メイリオ" panose="020B0604030504040204" pitchFamily="50" charset="-128"/>
                        </a:rPr>
                        <a:t> 給与シリーズ</a:t>
                      </a:r>
                    </a:p>
                  </a:txBody>
                  <a:tcPr anchor="ctr"/>
                </a:tc>
                <a:extLst>
                  <a:ext uri="{0D108BD9-81ED-4DB2-BD59-A6C34878D82A}">
                    <a16:rowId xmlns:a16="http://schemas.microsoft.com/office/drawing/2014/main" val="3154991078"/>
                  </a:ext>
                </a:extLst>
              </a:tr>
            </a:tbl>
          </a:graphicData>
        </a:graphic>
      </p:graphicFrame>
    </p:spTree>
    <p:extLst>
      <p:ext uri="{BB962C8B-B14F-4D97-AF65-F5344CB8AC3E}">
        <p14:creationId xmlns:p14="http://schemas.microsoft.com/office/powerpoint/2010/main" val="183853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459F553-13E4-FB53-DF96-E14E7C11DA67}"/>
              </a:ext>
            </a:extLst>
          </p:cNvPr>
          <p:cNvSpPr>
            <a:spLocks noGrp="1"/>
          </p:cNvSpPr>
          <p:nvPr>
            <p:ph type="sldNum" sz="quarter" idx="12"/>
          </p:nvPr>
        </p:nvSpPr>
        <p:spPr/>
        <p:txBody>
          <a:bodyPr/>
          <a:lstStyle/>
          <a:p>
            <a:fld id="{8DE01AFB-559C-49C2-AF83-836728682562}" type="slidenum">
              <a:rPr kumimoji="1" lang="ja-JP" altLang="en-US" smtClean="0"/>
              <a:t>5</a:t>
            </a:fld>
            <a:endParaRPr kumimoji="1" lang="ja-JP" altLang="en-US"/>
          </a:p>
        </p:txBody>
      </p:sp>
      <p:graphicFrame>
        <p:nvGraphicFramePr>
          <p:cNvPr id="3" name="表 2">
            <a:extLst>
              <a:ext uri="{FF2B5EF4-FFF2-40B4-BE49-F238E27FC236}">
                <a16:creationId xmlns:a16="http://schemas.microsoft.com/office/drawing/2014/main" id="{404E119D-3FAA-FCBA-C41B-8C7118DB74AF}"/>
              </a:ext>
            </a:extLst>
          </p:cNvPr>
          <p:cNvGraphicFramePr>
            <a:graphicFrameLocks noGrp="1"/>
          </p:cNvGraphicFramePr>
          <p:nvPr>
            <p:extLst>
              <p:ext uri="{D42A27DB-BD31-4B8C-83A1-F6EECF244321}">
                <p14:modId xmlns:p14="http://schemas.microsoft.com/office/powerpoint/2010/main" val="1308944394"/>
              </p:ext>
            </p:extLst>
          </p:nvPr>
        </p:nvGraphicFramePr>
        <p:xfrm>
          <a:off x="961292" y="1558278"/>
          <a:ext cx="6665407" cy="4134712"/>
        </p:xfrm>
        <a:graphic>
          <a:graphicData uri="http://schemas.openxmlformats.org/drawingml/2006/table">
            <a:tbl>
              <a:tblPr firstRow="1" bandRow="1">
                <a:tableStyleId>{5940675A-B579-460E-94D1-54222C63F5DA}</a:tableStyleId>
              </a:tblPr>
              <a:tblGrid>
                <a:gridCol w="6665407">
                  <a:extLst>
                    <a:ext uri="{9D8B030D-6E8A-4147-A177-3AD203B41FA5}">
                      <a16:colId xmlns:a16="http://schemas.microsoft.com/office/drawing/2014/main" val="753286782"/>
                    </a:ext>
                  </a:extLst>
                </a:gridCol>
              </a:tblGrid>
              <a:tr h="516839">
                <a:tc>
                  <a:txBody>
                    <a:bodyPr/>
                    <a:lstStyle/>
                    <a:p>
                      <a:r>
                        <a:rPr kumimoji="1" lang="en-US" altLang="ja-JP" sz="2400" dirty="0">
                          <a:latin typeface="メイリオ" panose="020B0604030504040204" pitchFamily="50" charset="-128"/>
                          <a:ea typeface="メイリオ" panose="020B0604030504040204" pitchFamily="50" charset="-128"/>
                        </a:rPr>
                        <a:t>1.『PCA</a:t>
                      </a:r>
                      <a:r>
                        <a:rPr kumimoji="1" lang="ja-JP" altLang="en-US" sz="2400" dirty="0">
                          <a:latin typeface="メイリオ" panose="020B0604030504040204" pitchFamily="50" charset="-128"/>
                          <a:ea typeface="メイリオ" panose="020B0604030504040204" pitchFamily="50" charset="-128"/>
                        </a:rPr>
                        <a:t> </a:t>
                      </a:r>
                      <a:r>
                        <a:rPr kumimoji="1" lang="en-US" altLang="ja-JP" sz="2400" dirty="0">
                          <a:latin typeface="メイリオ" panose="020B0604030504040204" pitchFamily="50" charset="-128"/>
                          <a:ea typeface="メイリオ" panose="020B0604030504040204" pitchFamily="50" charset="-128"/>
                        </a:rPr>
                        <a:t>Hub』</a:t>
                      </a:r>
                      <a:r>
                        <a:rPr kumimoji="1" lang="ja-JP" altLang="en-US" sz="2400" dirty="0">
                          <a:latin typeface="メイリオ" panose="020B0604030504040204" pitchFamily="50" charset="-128"/>
                          <a:ea typeface="メイリオ" panose="020B0604030504040204" pitchFamily="50" charset="-128"/>
                        </a:rPr>
                        <a:t>へのアカウント登録</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2425089"/>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2.『PCA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労務管理</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へのユーザー登録</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1659674"/>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3.『PCA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 </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Hub』</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へのログインパスワードの設定</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5575596"/>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4.</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社員マスターの登録</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8431098"/>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5.</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入社手続きの依頼を実行</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4270291"/>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6.</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自身の情報の入力と申請</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1664251"/>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7.</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申請された内容を確認</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0675810"/>
                  </a:ext>
                </a:extLst>
              </a:tr>
              <a:tr h="516839">
                <a:tc>
                  <a:txBody>
                    <a:bodyPr/>
                    <a:lstStyle/>
                    <a:p>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8.『PCA</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給与シリーズ</a:t>
                      </a:r>
                      <a:r>
                        <a:rPr kumimoji="1" lang="en-US" altLang="ja-JP" sz="2400" dirty="0">
                          <a:solidFill>
                            <a:schemeClr val="bg1">
                              <a:lumMod val="85000"/>
                            </a:schemeClr>
                          </a:solidFill>
                          <a:latin typeface="メイリオ" panose="020B0604030504040204" pitchFamily="50" charset="-128"/>
                          <a:ea typeface="メイリオ" panose="020B0604030504040204" pitchFamily="50" charset="-128"/>
                        </a:rPr>
                        <a:t>』</a:t>
                      </a:r>
                      <a:r>
                        <a:rPr kumimoji="1" lang="ja-JP" altLang="en-US" sz="2400" dirty="0">
                          <a:solidFill>
                            <a:schemeClr val="bg1">
                              <a:lumMod val="85000"/>
                            </a:schemeClr>
                          </a:solidFill>
                          <a:latin typeface="メイリオ" panose="020B0604030504040204" pitchFamily="50" charset="-128"/>
                          <a:ea typeface="メイリオ" panose="020B0604030504040204" pitchFamily="50" charset="-128"/>
                        </a:rPr>
                        <a:t>に受入</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0775115"/>
                  </a:ext>
                </a:extLst>
              </a:tr>
            </a:tbl>
          </a:graphicData>
        </a:graphic>
      </p:graphicFrame>
    </p:spTree>
    <p:extLst>
      <p:ext uri="{BB962C8B-B14F-4D97-AF65-F5344CB8AC3E}">
        <p14:creationId xmlns:p14="http://schemas.microsoft.com/office/powerpoint/2010/main" val="1689032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84B79-C130-E6A3-BCC8-7BC57D31744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C4527DE-D35B-8B56-345A-F67343EF6A2B}"/>
              </a:ext>
            </a:extLst>
          </p:cNvPr>
          <p:cNvSpPr>
            <a:spLocks noGrp="1"/>
          </p:cNvSpPr>
          <p:nvPr>
            <p:ph type="sldNum" sz="quarter" idx="12"/>
          </p:nvPr>
        </p:nvSpPr>
        <p:spPr/>
        <p:txBody>
          <a:bodyPr/>
          <a:lstStyle/>
          <a:p>
            <a:fld id="{8DE01AFB-559C-49C2-AF83-836728682562}" type="slidenum">
              <a:rPr kumimoji="1" lang="ja-JP" altLang="en-US" smtClean="0"/>
              <a:t>6</a:t>
            </a:fld>
            <a:endParaRPr kumimoji="1" lang="ja-JP" altLang="en-US"/>
          </a:p>
        </p:txBody>
      </p:sp>
      <p:pic>
        <p:nvPicPr>
          <p:cNvPr id="4" name="図 3">
            <a:extLst>
              <a:ext uri="{FF2B5EF4-FFF2-40B4-BE49-F238E27FC236}">
                <a16:creationId xmlns:a16="http://schemas.microsoft.com/office/drawing/2014/main" id="{2FDFDEC6-107C-0098-A8EA-9A07B293A6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23964" y="2006221"/>
            <a:ext cx="6169688" cy="3393794"/>
          </a:xfrm>
          <a:prstGeom prst="rect">
            <a:avLst/>
          </a:prstGeom>
        </p:spPr>
      </p:pic>
      <p:sp>
        <p:nvSpPr>
          <p:cNvPr id="5" name="正方形/長方形 4">
            <a:extLst>
              <a:ext uri="{FF2B5EF4-FFF2-40B4-BE49-F238E27FC236}">
                <a16:creationId xmlns:a16="http://schemas.microsoft.com/office/drawing/2014/main" id="{8E7C223F-9CCC-C8A4-4101-645EEDF80E9E}"/>
              </a:ext>
            </a:extLst>
          </p:cNvPr>
          <p:cNvSpPr/>
          <p:nvPr/>
        </p:nvSpPr>
        <p:spPr>
          <a:xfrm>
            <a:off x="927725" y="2764698"/>
            <a:ext cx="728548" cy="47308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プレースホルダー 2">
            <a:extLst>
              <a:ext uri="{FF2B5EF4-FFF2-40B4-BE49-F238E27FC236}">
                <a16:creationId xmlns:a16="http://schemas.microsoft.com/office/drawing/2014/main" id="{C82A47A9-3FF6-9404-A6D4-902D25B59A8B}"/>
              </a:ext>
            </a:extLst>
          </p:cNvPr>
          <p:cNvSpPr txBox="1">
            <a:spLocks/>
          </p:cNvSpPr>
          <p:nvPr/>
        </p:nvSpPr>
        <p:spPr>
          <a:xfrm>
            <a:off x="533996" y="1073571"/>
            <a:ext cx="11658004" cy="93265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en-US" altLang="ja-JP" sz="1800" dirty="0">
                <a:latin typeface="メイリオ" panose="020B0604030504040204" pitchFamily="50" charset="-128"/>
                <a:ea typeface="メイリオ" panose="020B0604030504040204" pitchFamily="50" charset="-128"/>
              </a:rPr>
              <a:t>『PCA</a:t>
            </a:r>
            <a:r>
              <a:rPr kumimoji="1" lang="ja-JP" altLang="en-US" sz="1800" dirty="0">
                <a:latin typeface="メイリオ" panose="020B0604030504040204" pitchFamily="50" charset="-128"/>
                <a:ea typeface="メイリオ" panose="020B0604030504040204" pitchFamily="50" charset="-128"/>
              </a:rPr>
              <a:t> </a:t>
            </a:r>
            <a:r>
              <a:rPr kumimoji="1" lang="en-US" altLang="ja-JP" sz="1800" dirty="0">
                <a:latin typeface="メイリオ" panose="020B0604030504040204" pitchFamily="50" charset="-128"/>
                <a:ea typeface="メイリオ" panose="020B0604030504040204" pitchFamily="50" charset="-128"/>
              </a:rPr>
              <a:t>Hub』</a:t>
            </a:r>
            <a:r>
              <a:rPr kumimoji="1" lang="ja-JP" altLang="en-US" sz="1800" dirty="0">
                <a:latin typeface="メイリオ" panose="020B0604030504040204" pitchFamily="50" charset="-128"/>
                <a:ea typeface="メイリオ" panose="020B0604030504040204" pitchFamily="50" charset="-128"/>
              </a:rPr>
              <a:t>ポータルサイト（</a:t>
            </a:r>
            <a:r>
              <a:rPr kumimoji="1" lang="en-US" altLang="ja-JP" sz="1800" dirty="0">
                <a:latin typeface="メイリオ" panose="020B0604030504040204" pitchFamily="50" charset="-128"/>
                <a:ea typeface="メイリオ" panose="020B0604030504040204" pitchFamily="50" charset="-128"/>
              </a:rPr>
              <a:t>https://</a:t>
            </a:r>
            <a:r>
              <a:rPr kumimoji="1" lang="ja-JP" altLang="en-US" sz="1800" dirty="0">
                <a:latin typeface="メイリオ" panose="020B0604030504040204" pitchFamily="50" charset="-128"/>
                <a:ea typeface="メイリオ" panose="020B0604030504040204" pitchFamily="50" charset="-128"/>
              </a:rPr>
              <a:t>お客様のテナント名</a:t>
            </a:r>
            <a:r>
              <a:rPr kumimoji="1" lang="en-US" altLang="ja-JP" sz="1800" dirty="0">
                <a:latin typeface="メイリオ" panose="020B0604030504040204" pitchFamily="50" charset="-128"/>
                <a:ea typeface="メイリオ" panose="020B0604030504040204" pitchFamily="50" charset="-128"/>
              </a:rPr>
              <a:t>.pcahub.jp/g</a:t>
            </a:r>
            <a:r>
              <a:rPr kumimoji="1" lang="ja-JP" altLang="en-US" sz="1800" dirty="0">
                <a:latin typeface="メイリオ" panose="020B0604030504040204" pitchFamily="50" charset="-128"/>
                <a:ea typeface="メイリオ" panose="020B0604030504040204" pitchFamily="50" charset="-128"/>
              </a:rPr>
              <a:t>）にログインし、</a:t>
            </a:r>
            <a:br>
              <a:rPr kumimoji="1" lang="en-US" altLang="ja-JP" sz="1800" dirty="0">
                <a:latin typeface="メイリオ" panose="020B0604030504040204" pitchFamily="50" charset="-128"/>
                <a:ea typeface="メイリオ" panose="020B0604030504040204" pitchFamily="50" charset="-128"/>
              </a:rPr>
            </a:br>
            <a:r>
              <a:rPr kumimoji="1" lang="en-US" altLang="ja-JP" sz="1800" dirty="0">
                <a:latin typeface="メイリオ" panose="020B0604030504040204" pitchFamily="50" charset="-128"/>
                <a:ea typeface="メイリオ" panose="020B0604030504040204" pitchFamily="50" charset="-128"/>
              </a:rPr>
              <a:t>[PCA</a:t>
            </a:r>
            <a:r>
              <a:rPr kumimoji="1" lang="ja-JP" altLang="en-US" sz="1800" dirty="0">
                <a:latin typeface="メイリオ" panose="020B0604030504040204" pitchFamily="50" charset="-128"/>
                <a:ea typeface="メイリオ" panose="020B0604030504040204" pitchFamily="50" charset="-128"/>
              </a:rPr>
              <a:t> </a:t>
            </a:r>
            <a:r>
              <a:rPr kumimoji="1" lang="en-US" altLang="ja-JP" sz="1800" dirty="0">
                <a:latin typeface="メイリオ" panose="020B0604030504040204" pitchFamily="50" charset="-128"/>
                <a:ea typeface="メイリオ" panose="020B0604030504040204" pitchFamily="50" charset="-128"/>
              </a:rPr>
              <a:t>Hub</a:t>
            </a:r>
            <a:r>
              <a:rPr kumimoji="1" lang="ja-JP" altLang="en-US" sz="1800" dirty="0">
                <a:latin typeface="メイリオ" panose="020B0604030504040204" pitchFamily="50" charset="-128"/>
                <a:ea typeface="メイリオ" panose="020B0604030504040204" pitchFamily="50" charset="-128"/>
              </a:rPr>
              <a:t> テナント管理</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をクリックします</a:t>
            </a:r>
          </a:p>
        </p:txBody>
      </p:sp>
      <p:sp>
        <p:nvSpPr>
          <p:cNvPr id="6" name="タイトル 1">
            <a:extLst>
              <a:ext uri="{FF2B5EF4-FFF2-40B4-BE49-F238E27FC236}">
                <a16:creationId xmlns:a16="http://schemas.microsoft.com/office/drawing/2014/main" id="{00F3F581-79F2-5246-F303-F57F2748F367}"/>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latin typeface="メイリオ" panose="020B0604030504040204" pitchFamily="50" charset="-128"/>
                <a:ea typeface="メイリオ" panose="020B0604030504040204" pitchFamily="50" charset="-128"/>
              </a:rPr>
              <a:t>1.『PCA</a:t>
            </a:r>
            <a:r>
              <a:rPr kumimoji="1" lang="ja-JP" altLang="en-US" sz="2800" dirty="0">
                <a:latin typeface="メイリオ" panose="020B0604030504040204" pitchFamily="50" charset="-128"/>
                <a:ea typeface="メイリオ" panose="020B0604030504040204" pitchFamily="50" charset="-128"/>
              </a:rPr>
              <a:t> </a:t>
            </a:r>
            <a:r>
              <a:rPr kumimoji="1" lang="en-US" altLang="ja-JP" sz="2800" dirty="0">
                <a:latin typeface="メイリオ" panose="020B0604030504040204" pitchFamily="50" charset="-128"/>
                <a:ea typeface="メイリオ" panose="020B0604030504040204" pitchFamily="50" charset="-128"/>
              </a:rPr>
              <a:t>Hub』</a:t>
            </a:r>
            <a:r>
              <a:rPr kumimoji="1" lang="ja-JP" altLang="en-US" sz="2800" dirty="0">
                <a:latin typeface="メイリオ" panose="020B0604030504040204" pitchFamily="50" charset="-128"/>
                <a:ea typeface="メイリオ" panose="020B0604030504040204" pitchFamily="50" charset="-128"/>
              </a:rPr>
              <a:t>へのアカウント登録</a:t>
            </a:r>
          </a:p>
        </p:txBody>
      </p:sp>
      <p:sp>
        <p:nvSpPr>
          <p:cNvPr id="7" name="テキスト ボックス 6">
            <a:extLst>
              <a:ext uri="{FF2B5EF4-FFF2-40B4-BE49-F238E27FC236}">
                <a16:creationId xmlns:a16="http://schemas.microsoft.com/office/drawing/2014/main" id="{2795EF22-B66E-3597-8EFE-4D3646CDFE02}"/>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pic>
        <p:nvPicPr>
          <p:cNvPr id="8" name="図 7">
            <a:extLst>
              <a:ext uri="{FF2B5EF4-FFF2-40B4-BE49-F238E27FC236}">
                <a16:creationId xmlns:a16="http://schemas.microsoft.com/office/drawing/2014/main" id="{B4B153A0-233E-4D12-9AD4-F12A72C36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2373" y="898565"/>
            <a:ext cx="1004835" cy="614495"/>
          </a:xfrm>
          <a:prstGeom prst="rect">
            <a:avLst/>
          </a:prstGeom>
        </p:spPr>
      </p:pic>
    </p:spTree>
    <p:extLst>
      <p:ext uri="{BB962C8B-B14F-4D97-AF65-F5344CB8AC3E}">
        <p14:creationId xmlns:p14="http://schemas.microsoft.com/office/powerpoint/2010/main" val="87960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B958929A-EC76-12D9-E429-C9A726DA8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206" y="2920439"/>
            <a:ext cx="9717866" cy="3426249"/>
          </a:xfrm>
          <a:prstGeom prst="rect">
            <a:avLst/>
          </a:prstGeom>
        </p:spPr>
      </p:pic>
      <p:sp>
        <p:nvSpPr>
          <p:cNvPr id="2" name="スライド番号プレースホルダー 1">
            <a:extLst>
              <a:ext uri="{FF2B5EF4-FFF2-40B4-BE49-F238E27FC236}">
                <a16:creationId xmlns:a16="http://schemas.microsoft.com/office/drawing/2014/main" id="{D857A45A-C995-3715-BCD2-56BE790CB839}"/>
              </a:ext>
            </a:extLst>
          </p:cNvPr>
          <p:cNvSpPr>
            <a:spLocks noGrp="1"/>
          </p:cNvSpPr>
          <p:nvPr>
            <p:ph type="sldNum" sz="quarter" idx="12"/>
          </p:nvPr>
        </p:nvSpPr>
        <p:spPr/>
        <p:txBody>
          <a:bodyPr/>
          <a:lstStyle/>
          <a:p>
            <a:fld id="{8DE01AFB-559C-49C2-AF83-836728682562}" type="slidenum">
              <a:rPr kumimoji="1" lang="ja-JP" altLang="en-US" smtClean="0"/>
              <a:t>7</a:t>
            </a:fld>
            <a:endParaRPr kumimoji="1" lang="ja-JP" altLang="en-US"/>
          </a:p>
        </p:txBody>
      </p:sp>
      <p:sp>
        <p:nvSpPr>
          <p:cNvPr id="5" name="テキスト プレースホルダー 2">
            <a:extLst>
              <a:ext uri="{FF2B5EF4-FFF2-40B4-BE49-F238E27FC236}">
                <a16:creationId xmlns:a16="http://schemas.microsoft.com/office/drawing/2014/main" id="{774052A3-910A-A91A-254D-B51465B6517C}"/>
              </a:ext>
            </a:extLst>
          </p:cNvPr>
          <p:cNvSpPr txBox="1">
            <a:spLocks/>
          </p:cNvSpPr>
          <p:nvPr/>
        </p:nvSpPr>
        <p:spPr>
          <a:xfrm>
            <a:off x="533996" y="1073571"/>
            <a:ext cx="11658004" cy="93265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新入社員の登録方法には</a:t>
            </a:r>
            <a:r>
              <a:rPr kumimoji="1" lang="en-US" altLang="ja-JP" sz="1800" dirty="0">
                <a:latin typeface="メイリオ" panose="020B0604030504040204" pitchFamily="50" charset="-128"/>
                <a:ea typeface="メイリオ" panose="020B0604030504040204" pitchFamily="50" charset="-128"/>
              </a:rPr>
              <a:t>2</a:t>
            </a:r>
            <a:r>
              <a:rPr kumimoji="1" lang="ja-JP" altLang="en-US" sz="1800" dirty="0">
                <a:latin typeface="メイリオ" panose="020B0604030504040204" pitchFamily="50" charset="-128"/>
                <a:ea typeface="メイリオ" panose="020B0604030504040204" pitchFamily="50" charset="-128"/>
              </a:rPr>
              <a:t>種類あります</a:t>
            </a:r>
            <a:endParaRPr kumimoji="1" lang="en-US" altLang="ja-JP" sz="1800" dirty="0">
              <a:latin typeface="メイリオ" panose="020B0604030504040204" pitchFamily="50" charset="-128"/>
              <a:ea typeface="メイリオ" panose="020B0604030504040204" pitchFamily="50" charset="-128"/>
            </a:endParaRPr>
          </a:p>
          <a:p>
            <a:pPr marL="393700" indent="-342900">
              <a:buAutoNum type="arabicParenBoth"/>
            </a:pPr>
            <a:r>
              <a:rPr kumimoji="1" lang="ja-JP" altLang="en-US" sz="1800" dirty="0">
                <a:latin typeface="メイリオ" panose="020B0604030504040204" pitchFamily="50" charset="-128"/>
                <a:ea typeface="メイリオ" panose="020B0604030504040204" pitchFamily="50" charset="-128"/>
              </a:rPr>
              <a:t> 人事担当者による手入力により登録する方法</a:t>
            </a:r>
            <a:endParaRPr kumimoji="1" lang="en-US" altLang="ja-JP" sz="1800" dirty="0">
              <a:latin typeface="メイリオ" panose="020B0604030504040204" pitchFamily="50" charset="-128"/>
              <a:ea typeface="メイリオ" panose="020B0604030504040204" pitchFamily="50" charset="-128"/>
            </a:endParaRPr>
          </a:p>
          <a:p>
            <a:pPr marL="393700" indent="-342900">
              <a:buAutoNum type="arabicParenBoth"/>
            </a:pPr>
            <a:r>
              <a:rPr kumimoji="1" lang="ja-JP" altLang="en-US" sz="1800" dirty="0">
                <a:latin typeface="メイリオ" panose="020B0604030504040204" pitchFamily="50" charset="-128"/>
                <a:ea typeface="メイリオ" panose="020B0604030504040204" pitchFamily="50" charset="-128"/>
              </a:rPr>
              <a:t> ユーザー登録</a:t>
            </a:r>
            <a:r>
              <a:rPr kumimoji="1" lang="en-US" altLang="ja-JP" sz="1800" dirty="0">
                <a:latin typeface="メイリオ" panose="020B0604030504040204" pitchFamily="50" charset="-128"/>
                <a:ea typeface="メイリオ" panose="020B0604030504040204" pitchFamily="50" charset="-128"/>
              </a:rPr>
              <a:t>URL</a:t>
            </a:r>
            <a:r>
              <a:rPr kumimoji="1" lang="ja-JP" altLang="en-US" sz="1800" dirty="0">
                <a:latin typeface="メイリオ" panose="020B0604030504040204" pitchFamily="50" charset="-128"/>
                <a:ea typeface="メイリオ" panose="020B0604030504040204" pitchFamily="50" charset="-128"/>
              </a:rPr>
              <a:t>機能を使って、新入社員自身に名前やメールアドレスを登録してもらう方法</a:t>
            </a:r>
          </a:p>
        </p:txBody>
      </p:sp>
      <p:sp>
        <p:nvSpPr>
          <p:cNvPr id="6" name="タイトル 1">
            <a:extLst>
              <a:ext uri="{FF2B5EF4-FFF2-40B4-BE49-F238E27FC236}">
                <a16:creationId xmlns:a16="http://schemas.microsoft.com/office/drawing/2014/main" id="{7136D337-BCD7-DDC6-5F9F-8302C61AB4D4}"/>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latin typeface="メイリオ" panose="020B0604030504040204" pitchFamily="50" charset="-128"/>
                <a:ea typeface="メイリオ" panose="020B0604030504040204" pitchFamily="50" charset="-128"/>
              </a:rPr>
              <a:t>1.『PCA</a:t>
            </a:r>
            <a:r>
              <a:rPr kumimoji="1" lang="ja-JP" altLang="en-US" sz="2800" dirty="0">
                <a:latin typeface="メイリオ" panose="020B0604030504040204" pitchFamily="50" charset="-128"/>
                <a:ea typeface="メイリオ" panose="020B0604030504040204" pitchFamily="50" charset="-128"/>
              </a:rPr>
              <a:t> </a:t>
            </a:r>
            <a:r>
              <a:rPr kumimoji="1" lang="en-US" altLang="ja-JP" sz="2800" dirty="0">
                <a:latin typeface="メイリオ" panose="020B0604030504040204" pitchFamily="50" charset="-128"/>
                <a:ea typeface="メイリオ" panose="020B0604030504040204" pitchFamily="50" charset="-128"/>
              </a:rPr>
              <a:t>Hub』</a:t>
            </a:r>
            <a:r>
              <a:rPr kumimoji="1" lang="ja-JP" altLang="en-US" sz="2800" dirty="0">
                <a:latin typeface="メイリオ" panose="020B0604030504040204" pitchFamily="50" charset="-128"/>
                <a:ea typeface="メイリオ" panose="020B0604030504040204" pitchFamily="50" charset="-128"/>
              </a:rPr>
              <a:t>へのアカウント登録</a:t>
            </a:r>
          </a:p>
        </p:txBody>
      </p:sp>
      <p:sp>
        <p:nvSpPr>
          <p:cNvPr id="7" name="テキスト ボックス 6">
            <a:extLst>
              <a:ext uri="{FF2B5EF4-FFF2-40B4-BE49-F238E27FC236}">
                <a16:creationId xmlns:a16="http://schemas.microsoft.com/office/drawing/2014/main" id="{14704E83-FECC-6B76-AFDF-DA5BC6E7F8B8}"/>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sp>
        <p:nvSpPr>
          <p:cNvPr id="9" name="テキスト プレースホルダー 2">
            <a:extLst>
              <a:ext uri="{FF2B5EF4-FFF2-40B4-BE49-F238E27FC236}">
                <a16:creationId xmlns:a16="http://schemas.microsoft.com/office/drawing/2014/main" id="{D56B255C-D90F-B157-AD39-179FECCFE91E}"/>
              </a:ext>
            </a:extLst>
          </p:cNvPr>
          <p:cNvSpPr txBox="1">
            <a:spLocks/>
          </p:cNvSpPr>
          <p:nvPr/>
        </p:nvSpPr>
        <p:spPr>
          <a:xfrm>
            <a:off x="533996" y="2191381"/>
            <a:ext cx="11658004" cy="56546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36550" indent="-285750">
              <a:buFont typeface="Arial" panose="020B0604020202020204" pitchFamily="34" charset="0"/>
              <a:buChar char="•"/>
            </a:pPr>
            <a:r>
              <a:rPr kumimoji="1" lang="ja-JP" altLang="en-US" sz="2000" b="1" dirty="0">
                <a:latin typeface="メイリオ" panose="020B0604030504040204" pitchFamily="50" charset="-128"/>
                <a:ea typeface="メイリオ" panose="020B0604030504040204" pitchFamily="50" charset="-128"/>
              </a:rPr>
              <a:t>人事担当者による手入力により登録する方法</a:t>
            </a:r>
            <a:endParaRPr kumimoji="1" lang="en-US" altLang="ja-JP" sz="2000" b="1" dirty="0">
              <a:latin typeface="メイリオ" panose="020B0604030504040204" pitchFamily="50" charset="-128"/>
              <a:ea typeface="メイリオ" panose="020B0604030504040204" pitchFamily="50" charset="-128"/>
            </a:endParaRPr>
          </a:p>
          <a:p>
            <a:pPr marL="50800"/>
            <a:r>
              <a:rPr kumimoji="1" lang="ja-JP" altLang="en-US" sz="1800" dirty="0">
                <a:latin typeface="メイリオ" panose="020B0604030504040204" pitchFamily="50" charset="-128"/>
                <a:ea typeface="メイリオ" panose="020B0604030504040204" pitchFamily="50" charset="-128"/>
              </a:rPr>
              <a:t>「</a:t>
            </a:r>
            <a:r>
              <a:rPr kumimoji="1" lang="en-US" altLang="ja-JP" sz="1800" dirty="0">
                <a:latin typeface="メイリオ" panose="020B0604030504040204" pitchFamily="50" charset="-128"/>
                <a:ea typeface="メイリオ" panose="020B0604030504040204" pitchFamily="50" charset="-128"/>
              </a:rPr>
              <a:t>PCA Hub </a:t>
            </a:r>
            <a:r>
              <a:rPr kumimoji="1" lang="ja-JP" altLang="en-US" sz="1800" dirty="0">
                <a:latin typeface="メイリオ" panose="020B0604030504040204" pitchFamily="50" charset="-128"/>
                <a:ea typeface="メイリオ" panose="020B0604030504040204" pitchFamily="50" charset="-128"/>
              </a:rPr>
              <a:t>テナント管理」の「ユーザー一覧」－</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新規</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から登録します。</a:t>
            </a:r>
          </a:p>
        </p:txBody>
      </p:sp>
      <p:sp>
        <p:nvSpPr>
          <p:cNvPr id="10" name="正方形/長方形 9">
            <a:extLst>
              <a:ext uri="{FF2B5EF4-FFF2-40B4-BE49-F238E27FC236}">
                <a16:creationId xmlns:a16="http://schemas.microsoft.com/office/drawing/2014/main" id="{793750D5-E68A-11B3-708A-BB7A81C662C4}"/>
              </a:ext>
            </a:extLst>
          </p:cNvPr>
          <p:cNvSpPr/>
          <p:nvPr/>
        </p:nvSpPr>
        <p:spPr>
          <a:xfrm>
            <a:off x="1234926" y="5049670"/>
            <a:ext cx="1494625" cy="43672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2CA0796-D0DA-8C7C-A895-8E56D137071E}"/>
              </a:ext>
            </a:extLst>
          </p:cNvPr>
          <p:cNvSpPr/>
          <p:nvPr/>
        </p:nvSpPr>
        <p:spPr>
          <a:xfrm>
            <a:off x="3980399" y="3480178"/>
            <a:ext cx="1134000" cy="34119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3D08A84A-E266-1282-5AF7-4E52716B5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2373" y="898565"/>
            <a:ext cx="1004835" cy="614495"/>
          </a:xfrm>
          <a:prstGeom prst="rect">
            <a:avLst/>
          </a:prstGeom>
        </p:spPr>
      </p:pic>
    </p:spTree>
    <p:extLst>
      <p:ext uri="{BB962C8B-B14F-4D97-AF65-F5344CB8AC3E}">
        <p14:creationId xmlns:p14="http://schemas.microsoft.com/office/powerpoint/2010/main" val="580656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77CD6-DDC1-87EA-2762-73DEA8CCC48B}"/>
            </a:ext>
          </a:extLst>
        </p:cNvPr>
        <p:cNvGrpSpPr/>
        <p:nvPr/>
      </p:nvGrpSpPr>
      <p:grpSpPr>
        <a:xfrm>
          <a:off x="0" y="0"/>
          <a:ext cx="0" cy="0"/>
          <a:chOff x="0" y="0"/>
          <a:chExt cx="0" cy="0"/>
        </a:xfrm>
      </p:grpSpPr>
      <p:pic>
        <p:nvPicPr>
          <p:cNvPr id="15" name="図 14">
            <a:extLst>
              <a:ext uri="{FF2B5EF4-FFF2-40B4-BE49-F238E27FC236}">
                <a16:creationId xmlns:a16="http://schemas.microsoft.com/office/drawing/2014/main" id="{6EF3DA1A-7132-F9B6-B1D2-85CC642E9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49" y="1841385"/>
            <a:ext cx="7071973" cy="4517528"/>
          </a:xfrm>
          <a:prstGeom prst="rect">
            <a:avLst/>
          </a:prstGeom>
        </p:spPr>
      </p:pic>
      <p:sp>
        <p:nvSpPr>
          <p:cNvPr id="2" name="スライド番号プレースホルダー 1">
            <a:extLst>
              <a:ext uri="{FF2B5EF4-FFF2-40B4-BE49-F238E27FC236}">
                <a16:creationId xmlns:a16="http://schemas.microsoft.com/office/drawing/2014/main" id="{42033020-64C2-24A6-27D6-39B83D11ECAD}"/>
              </a:ext>
            </a:extLst>
          </p:cNvPr>
          <p:cNvSpPr>
            <a:spLocks noGrp="1"/>
          </p:cNvSpPr>
          <p:nvPr>
            <p:ph type="sldNum" sz="quarter" idx="12"/>
          </p:nvPr>
        </p:nvSpPr>
        <p:spPr/>
        <p:txBody>
          <a:bodyPr/>
          <a:lstStyle/>
          <a:p>
            <a:fld id="{8DE01AFB-559C-49C2-AF83-836728682562}" type="slidenum">
              <a:rPr kumimoji="1" lang="ja-JP" altLang="en-US" smtClean="0"/>
              <a:t>8</a:t>
            </a:fld>
            <a:endParaRPr kumimoji="1" lang="ja-JP" altLang="en-US"/>
          </a:p>
        </p:txBody>
      </p:sp>
      <p:sp>
        <p:nvSpPr>
          <p:cNvPr id="5" name="テキスト プレースホルダー 2">
            <a:extLst>
              <a:ext uri="{FF2B5EF4-FFF2-40B4-BE49-F238E27FC236}">
                <a16:creationId xmlns:a16="http://schemas.microsoft.com/office/drawing/2014/main" id="{65C5A2BD-0530-1D7F-E4C7-DECA559565FD}"/>
              </a:ext>
            </a:extLst>
          </p:cNvPr>
          <p:cNvSpPr txBox="1">
            <a:spLocks/>
          </p:cNvSpPr>
          <p:nvPr/>
        </p:nvSpPr>
        <p:spPr>
          <a:xfrm>
            <a:off x="533996" y="1073571"/>
            <a:ext cx="11658004" cy="7688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sz="1800" dirty="0">
                <a:latin typeface="メイリオ" panose="020B0604030504040204" pitchFamily="50" charset="-128"/>
                <a:ea typeface="メイリオ" panose="020B0604030504040204" pitchFamily="50" charset="-128"/>
              </a:rPr>
              <a:t>必要事項を入力し、一番下の</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作成</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をクリックします</a:t>
            </a:r>
            <a:endParaRPr kumimoji="1" lang="en-US" altLang="ja-JP" sz="1800" dirty="0">
              <a:latin typeface="メイリオ" panose="020B0604030504040204" pitchFamily="50" charset="-128"/>
              <a:ea typeface="メイリオ" panose="020B0604030504040204" pitchFamily="50" charset="-128"/>
            </a:endParaRPr>
          </a:p>
          <a:p>
            <a:pPr marL="50800"/>
            <a:r>
              <a:rPr kumimoji="1" lang="ja-JP" altLang="en-US" sz="1800" dirty="0">
                <a:latin typeface="メイリオ" panose="020B0604030504040204" pitchFamily="50" charset="-128"/>
                <a:ea typeface="メイリオ" panose="020B0604030504040204" pitchFamily="50" charset="-128"/>
              </a:rPr>
              <a:t>登録したメールアドレス宛に「アカウント設定リクエスト」というメールが送信されます</a:t>
            </a:r>
          </a:p>
        </p:txBody>
      </p:sp>
      <p:sp>
        <p:nvSpPr>
          <p:cNvPr id="6" name="タイトル 1">
            <a:extLst>
              <a:ext uri="{FF2B5EF4-FFF2-40B4-BE49-F238E27FC236}">
                <a16:creationId xmlns:a16="http://schemas.microsoft.com/office/drawing/2014/main" id="{4FFDB6D6-8704-4BF9-1B0B-F19B5409317F}"/>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latin typeface="メイリオ" panose="020B0604030504040204" pitchFamily="50" charset="-128"/>
                <a:ea typeface="メイリオ" panose="020B0604030504040204" pitchFamily="50" charset="-128"/>
              </a:rPr>
              <a:t>1.『PCA</a:t>
            </a:r>
            <a:r>
              <a:rPr kumimoji="1" lang="ja-JP" altLang="en-US" sz="2800" dirty="0">
                <a:latin typeface="メイリオ" panose="020B0604030504040204" pitchFamily="50" charset="-128"/>
                <a:ea typeface="メイリオ" panose="020B0604030504040204" pitchFamily="50" charset="-128"/>
              </a:rPr>
              <a:t> </a:t>
            </a:r>
            <a:r>
              <a:rPr kumimoji="1" lang="en-US" altLang="ja-JP" sz="2800" dirty="0">
                <a:latin typeface="メイリオ" panose="020B0604030504040204" pitchFamily="50" charset="-128"/>
                <a:ea typeface="メイリオ" panose="020B0604030504040204" pitchFamily="50" charset="-128"/>
              </a:rPr>
              <a:t>Hub』</a:t>
            </a:r>
            <a:r>
              <a:rPr kumimoji="1" lang="ja-JP" altLang="en-US" sz="2800" dirty="0">
                <a:latin typeface="メイリオ" panose="020B0604030504040204" pitchFamily="50" charset="-128"/>
                <a:ea typeface="メイリオ" panose="020B0604030504040204" pitchFamily="50" charset="-128"/>
              </a:rPr>
              <a:t>へのアカウント登録</a:t>
            </a:r>
          </a:p>
        </p:txBody>
      </p:sp>
      <p:sp>
        <p:nvSpPr>
          <p:cNvPr id="7" name="テキスト ボックス 6">
            <a:extLst>
              <a:ext uri="{FF2B5EF4-FFF2-40B4-BE49-F238E27FC236}">
                <a16:creationId xmlns:a16="http://schemas.microsoft.com/office/drawing/2014/main" id="{99F64ED3-AF61-F932-5F47-3DD4AAFB5CE5}"/>
              </a:ext>
            </a:extLst>
          </p:cNvPr>
          <p:cNvSpPr txBox="1"/>
          <p:nvPr/>
        </p:nvSpPr>
        <p:spPr>
          <a:xfrm>
            <a:off x="10371957" y="464607"/>
            <a:ext cx="1438276" cy="324498"/>
          </a:xfrm>
          <a:prstGeom prst="rect">
            <a:avLst/>
          </a:prstGeom>
          <a:solidFill>
            <a:srgbClr val="00529F"/>
          </a:solidFill>
        </p:spPr>
        <p:txBody>
          <a:bodyPr wrap="square" tIns="72000" bIns="36000"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人事担当者処理</a:t>
            </a:r>
          </a:p>
        </p:txBody>
      </p:sp>
      <p:sp>
        <p:nvSpPr>
          <p:cNvPr id="10" name="正方形/長方形 9">
            <a:extLst>
              <a:ext uri="{FF2B5EF4-FFF2-40B4-BE49-F238E27FC236}">
                <a16:creationId xmlns:a16="http://schemas.microsoft.com/office/drawing/2014/main" id="{DCFF7EF8-63B2-D60E-2F83-5669A85DBF66}"/>
              </a:ext>
            </a:extLst>
          </p:cNvPr>
          <p:cNvSpPr/>
          <p:nvPr/>
        </p:nvSpPr>
        <p:spPr>
          <a:xfrm>
            <a:off x="1275982" y="5943763"/>
            <a:ext cx="1080000" cy="32706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83614FE-8EFA-D971-A748-1B3BA9D5B01F}"/>
              </a:ext>
            </a:extLst>
          </p:cNvPr>
          <p:cNvSpPr txBox="1"/>
          <p:nvPr/>
        </p:nvSpPr>
        <p:spPr>
          <a:xfrm>
            <a:off x="8907474" y="5138098"/>
            <a:ext cx="3274978" cy="646331"/>
          </a:xfrm>
          <a:prstGeom prst="rect">
            <a:avLst/>
          </a:prstGeom>
          <a:noFill/>
        </p:spPr>
        <p:txBody>
          <a:bodyPr wrap="square">
            <a:spAutoFit/>
          </a:bodyPr>
          <a:lstStyle/>
          <a:p>
            <a:r>
              <a:rPr kumimoji="1" lang="en-US" altLang="ja-JP" sz="1800" dirty="0">
                <a:solidFill>
                  <a:schemeClr val="tx1"/>
                </a:solidFill>
                <a:latin typeface="メイリオ" panose="020B0604030504040204" pitchFamily="50" charset="-128"/>
                <a:ea typeface="メイリオ" panose="020B0604030504040204" pitchFamily="50" charset="-128"/>
              </a:rPr>
              <a:t>2.『PCA</a:t>
            </a:r>
            <a:r>
              <a:rPr kumimoji="1" lang="ja-JP" altLang="en-US" sz="1800" dirty="0">
                <a:solidFill>
                  <a:schemeClr val="tx1"/>
                </a:solidFill>
                <a:latin typeface="メイリオ" panose="020B0604030504040204" pitchFamily="50" charset="-128"/>
                <a:ea typeface="メイリオ" panose="020B0604030504040204" pitchFamily="50" charset="-128"/>
              </a:rPr>
              <a:t> </a:t>
            </a:r>
            <a:r>
              <a:rPr kumimoji="1" lang="en-US" altLang="ja-JP" sz="1800" dirty="0">
                <a:solidFill>
                  <a:schemeClr val="tx1"/>
                </a:solidFill>
                <a:latin typeface="メイリオ" panose="020B0604030504040204" pitchFamily="50" charset="-128"/>
                <a:ea typeface="メイリオ" panose="020B0604030504040204" pitchFamily="50" charset="-128"/>
              </a:rPr>
              <a:t>Hub</a:t>
            </a:r>
            <a:r>
              <a:rPr kumimoji="1" lang="ja-JP" altLang="en-US" sz="1800" dirty="0">
                <a:solidFill>
                  <a:schemeClr val="tx1"/>
                </a:solidFill>
                <a:latin typeface="メイリオ" panose="020B0604030504040204" pitchFamily="50" charset="-128"/>
                <a:ea typeface="メイリオ" panose="020B0604030504040204" pitchFamily="50" charset="-128"/>
              </a:rPr>
              <a:t> 労務管理</a:t>
            </a:r>
            <a:r>
              <a:rPr kumimoji="1" lang="en-US" altLang="ja-JP" sz="1800" dirty="0">
                <a:solidFill>
                  <a:schemeClr val="tx1"/>
                </a:solidFill>
                <a:latin typeface="メイリオ" panose="020B0604030504040204" pitchFamily="50" charset="-128"/>
                <a:ea typeface="メイリオ" panose="020B0604030504040204" pitchFamily="50" charset="-128"/>
              </a:rPr>
              <a:t>』</a:t>
            </a:r>
            <a:r>
              <a:rPr kumimoji="1" lang="ja-JP" altLang="en-US" sz="1800" dirty="0">
                <a:solidFill>
                  <a:schemeClr val="tx1"/>
                </a:solidFill>
                <a:latin typeface="メイリオ" panose="020B0604030504040204" pitchFamily="50" charset="-128"/>
                <a:ea typeface="メイリオ" panose="020B0604030504040204" pitchFamily="50" charset="-128"/>
              </a:rPr>
              <a:t>へのユーザー登録へ</a:t>
            </a:r>
          </a:p>
        </p:txBody>
      </p:sp>
      <p:pic>
        <p:nvPicPr>
          <p:cNvPr id="19" name="グラフィックス 18" descr="終了 単色塗りつぶし">
            <a:extLst>
              <a:ext uri="{FF2B5EF4-FFF2-40B4-BE49-F238E27FC236}">
                <a16:creationId xmlns:a16="http://schemas.microsoft.com/office/drawing/2014/main" id="{64B3EC09-6503-9D0A-D202-1A86F39449F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22270" y="5099225"/>
            <a:ext cx="685204" cy="685204"/>
          </a:xfrm>
          <a:prstGeom prst="rect">
            <a:avLst/>
          </a:prstGeom>
        </p:spPr>
      </p:pic>
      <p:pic>
        <p:nvPicPr>
          <p:cNvPr id="20" name="図 19">
            <a:extLst>
              <a:ext uri="{FF2B5EF4-FFF2-40B4-BE49-F238E27FC236}">
                <a16:creationId xmlns:a16="http://schemas.microsoft.com/office/drawing/2014/main" id="{09C38B3B-B336-1F00-C14F-774018F30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2373" y="898565"/>
            <a:ext cx="1004835" cy="614495"/>
          </a:xfrm>
          <a:prstGeom prst="rect">
            <a:avLst/>
          </a:prstGeom>
        </p:spPr>
      </p:pic>
    </p:spTree>
    <p:extLst>
      <p:ext uri="{BB962C8B-B14F-4D97-AF65-F5344CB8AC3E}">
        <p14:creationId xmlns:p14="http://schemas.microsoft.com/office/powerpoint/2010/main" val="4054062539"/>
      </p:ext>
    </p:extLst>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2662</TotalTime>
  <Words>3513</Words>
  <Application>Microsoft Office PowerPoint</Application>
  <PresentationFormat>ワイド画面</PresentationFormat>
  <Paragraphs>335</Paragraphs>
  <Slides>44</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44</vt:i4>
      </vt:variant>
    </vt:vector>
  </HeadingPairs>
  <TitlesOfParts>
    <vt:vector size="51" baseType="lpstr">
      <vt:lpstr>Calibri</vt:lpstr>
      <vt:lpstr>メイリオ</vt:lpstr>
      <vt:lpstr>メイリオ</vt:lpstr>
      <vt:lpstr>Meiryo UI</vt:lpstr>
      <vt:lpstr>Arial</vt:lpstr>
      <vt:lpstr>Roboto</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よくある質問（1/2）</vt:lpstr>
      <vt:lpstr>よくある質問（2/2）</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橋詰 研太</cp:lastModifiedBy>
  <cp:revision>24</cp:revision>
  <dcterms:created xsi:type="dcterms:W3CDTF">2019-01-21T12:05:50Z</dcterms:created>
  <dcterms:modified xsi:type="dcterms:W3CDTF">2026-04-02T03:09:19Z</dcterms:modified>
</cp:coreProperties>
</file>